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481" r:id="rId3"/>
    <p:sldId id="256" r:id="rId4"/>
    <p:sldId id="261" r:id="rId5"/>
    <p:sldId id="482" r:id="rId6"/>
    <p:sldId id="263" r:id="rId7"/>
    <p:sldId id="487" r:id="rId8"/>
    <p:sldId id="488" r:id="rId9"/>
    <p:sldId id="483" r:id="rId10"/>
    <p:sldId id="485" r:id="rId11"/>
    <p:sldId id="484" r:id="rId12"/>
    <p:sldId id="486" r:id="rId13"/>
    <p:sldId id="258" r:id="rId14"/>
    <p:sldId id="259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8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9D568D-7478-97DF-A5CA-E7C86B0FAF2A}"/>
              </a:ext>
            </a:extLst>
          </p:cNvPr>
          <p:cNvSpPr/>
          <p:nvPr userDrawn="1"/>
        </p:nvSpPr>
        <p:spPr>
          <a:xfrm>
            <a:off x="0" y="1371600"/>
            <a:ext cx="12193200" cy="5486400"/>
          </a:xfrm>
          <a:prstGeom prst="rect">
            <a:avLst/>
          </a:prstGeom>
          <a:solidFill>
            <a:srgbClr val="E34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F7409-A88B-89C8-9816-50219839E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000" y="1901688"/>
            <a:ext cx="9234000" cy="313503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7600"/>
              </a:lnSpc>
              <a:defRPr sz="6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EE37F-9D5A-1C47-8723-456FA63174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999" y="5323562"/>
            <a:ext cx="9234001" cy="67159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undertekst</a:t>
            </a:r>
            <a:endParaRPr lang="en-N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B0E0A4-49E1-40A6-F264-DA282B1A1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4001" y="453600"/>
            <a:ext cx="1157653" cy="45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EBF47D-BFAD-F04B-AF84-A885B35283D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000" y="6356351"/>
            <a:ext cx="1612900" cy="1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00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430DD-490A-4350-155E-466B4BFB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2BE0D-B5A7-3787-518E-4207B14453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00000" y="1825625"/>
            <a:ext cx="5057654" cy="4092773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3DCCA-0979-EE7A-1944-A4AE7784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0456" y="6356349"/>
            <a:ext cx="1091632" cy="365125"/>
          </a:xfrm>
          <a:prstGeom prst="rect">
            <a:avLst/>
          </a:prstGeom>
        </p:spPr>
        <p:txBody>
          <a:bodyPr/>
          <a:lstStyle/>
          <a:p>
            <a:fld id="{5AB19A2F-BEE2-D441-B389-ED85B011BD38}" type="slidenum">
              <a:rPr lang="en-NO" smtClean="0"/>
              <a:t>‹#›</a:t>
            </a:fld>
            <a:endParaRPr lang="en-NO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395F51-9439-F561-6DF7-72DDC5F8E4D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0000" y="1371600"/>
            <a:ext cx="5057654" cy="0"/>
          </a:xfrm>
          <a:prstGeom prst="line">
            <a:avLst/>
          </a:prstGeom>
          <a:ln w="12700">
            <a:solidFill>
              <a:srgbClr val="3E3F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9CBD950-E0BC-CAB3-B6EB-95888ED139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5288" y="1371601"/>
            <a:ext cx="4546800" cy="4546800"/>
          </a:xfrm>
        </p:spPr>
        <p:txBody>
          <a:bodyPr/>
          <a:lstStyle/>
          <a:p>
            <a:r>
              <a:rPr lang="en-NO" dirty="0"/>
              <a:t>Bilde</a:t>
            </a:r>
          </a:p>
        </p:txBody>
      </p:sp>
    </p:spTree>
    <p:extLst>
      <p:ext uri="{BB962C8B-B14F-4D97-AF65-F5344CB8AC3E}">
        <p14:creationId xmlns:p14="http://schemas.microsoft.com/office/powerpoint/2010/main" val="23587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430DD-490A-4350-155E-466B4BFB0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</a:t>
            </a:r>
            <a:endParaRPr lang="en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3DCCA-0979-EE7A-1944-A4AE7784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0456" y="6356349"/>
            <a:ext cx="1091632" cy="365125"/>
          </a:xfrm>
          <a:prstGeom prst="rect">
            <a:avLst/>
          </a:prstGeom>
        </p:spPr>
        <p:txBody>
          <a:bodyPr/>
          <a:lstStyle/>
          <a:p>
            <a:fld id="{5AB19A2F-BEE2-D441-B389-ED85B011BD38}" type="slidenum">
              <a:rPr lang="en-NO" smtClean="0"/>
              <a:t>‹#›</a:t>
            </a:fld>
            <a:endParaRPr lang="en-NO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9CBD950-E0BC-CAB3-B6EB-95888ED139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0000" y="1371601"/>
            <a:ext cx="10392088" cy="4546800"/>
          </a:xfrm>
        </p:spPr>
        <p:txBody>
          <a:bodyPr/>
          <a:lstStyle/>
          <a:p>
            <a:r>
              <a:rPr lang="en-NO" dirty="0"/>
              <a:t>Bilde</a:t>
            </a:r>
          </a:p>
        </p:txBody>
      </p:sp>
    </p:spTree>
    <p:extLst>
      <p:ext uri="{BB962C8B-B14F-4D97-AF65-F5344CB8AC3E}">
        <p14:creationId xmlns:p14="http://schemas.microsoft.com/office/powerpoint/2010/main" val="3049554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F9D7-98CF-6727-571E-41C199346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</a:t>
            </a:r>
            <a:endParaRPr lang="en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305E4-810A-1B2E-AE86-921DF6B8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4454" y="6353742"/>
            <a:ext cx="909345" cy="365125"/>
          </a:xfrm>
          <a:prstGeom prst="rect">
            <a:avLst/>
          </a:prstGeom>
        </p:spPr>
        <p:txBody>
          <a:bodyPr/>
          <a:lstStyle/>
          <a:p>
            <a:fld id="{5AB19A2F-BEE2-D441-B389-ED85B011BD3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4690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1DAE0-FFB5-4ACE-7769-F5BC5359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431" y="6356350"/>
            <a:ext cx="1306138" cy="365125"/>
          </a:xfrm>
          <a:prstGeom prst="rect">
            <a:avLst/>
          </a:prstGeom>
        </p:spPr>
        <p:txBody>
          <a:bodyPr/>
          <a:lstStyle/>
          <a:p>
            <a:fld id="{5AB19A2F-BEE2-D441-B389-ED85B011BD3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2758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DC6764-AD11-2963-1DD1-2ACB55267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2454" y="453600"/>
            <a:ext cx="1159200" cy="454206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0FE1D18-291F-4C2F-5487-E33E1BE6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431" y="6356350"/>
            <a:ext cx="1306138" cy="365125"/>
          </a:xfrm>
          <a:prstGeom prst="rect">
            <a:avLst/>
          </a:prstGeom>
        </p:spPr>
        <p:txBody>
          <a:bodyPr/>
          <a:lstStyle/>
          <a:p>
            <a:fld id="{5AB19A2F-BEE2-D441-B389-ED85B011BD38}" type="slidenum">
              <a:rPr lang="en-NO" smtClean="0"/>
              <a:t>‹#›</a:t>
            </a:fld>
            <a:endParaRPr lang="en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FFF66-916B-877D-6950-ECC9A1DCF1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000" y="6357600"/>
            <a:ext cx="16129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1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CEBF97-6D53-601D-DEF4-B67FDBE5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83DA6D2-45B2-7A46-80C1-D23E48C22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DE5278-2724-8F98-F26D-5AD1F712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D96755-9237-04B2-F18C-0D28DBF2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21.03.2024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631455-5570-BD25-65CE-4E7FDFF0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55BA-26AC-4EAF-A726-46DC617BD5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225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9D568D-7478-97DF-A5CA-E7C86B0FAF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D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F7409-A88B-89C8-9816-50219839E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000" y="1901688"/>
            <a:ext cx="9234000" cy="313503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7600"/>
              </a:lnSpc>
              <a:defRPr sz="6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EE37F-9D5A-1C47-8723-456FA6317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99" y="5323562"/>
            <a:ext cx="9234001" cy="67159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93877-1270-6DC0-BCB8-2DA649EC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5901" y="6357600"/>
            <a:ext cx="665753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AB19A2F-BEE2-D441-B389-ED85B011BD38}" type="slidenum">
              <a:rPr lang="en-NO" smtClean="0"/>
              <a:pPr algn="r"/>
              <a:t>‹#›</a:t>
            </a:fld>
            <a:endParaRPr lang="en-NO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6D5636-C9D3-1B76-184D-3AF519F6E91B}"/>
              </a:ext>
            </a:extLst>
          </p:cNvPr>
          <p:cNvCxnSpPr>
            <a:cxnSpLocks/>
          </p:cNvCxnSpPr>
          <p:nvPr userDrawn="1"/>
        </p:nvCxnSpPr>
        <p:spPr>
          <a:xfrm flipH="1">
            <a:off x="900000" y="1371600"/>
            <a:ext cx="10391654" cy="0"/>
          </a:xfrm>
          <a:prstGeom prst="line">
            <a:avLst/>
          </a:prstGeom>
          <a:ln w="12700">
            <a:solidFill>
              <a:srgbClr val="3E3F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7B4881C-D92F-9D78-D5A1-C12996500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2454" y="453600"/>
            <a:ext cx="1159200" cy="454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BA63E3-D789-B9E4-0FB8-BD60E787DB7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000" y="6359288"/>
            <a:ext cx="1612800" cy="1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6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9D568D-7478-97DF-A5CA-E7C86B0FAF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F7409-A88B-89C8-9816-50219839E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000" y="1901688"/>
            <a:ext cx="9234000" cy="313503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7600"/>
              </a:lnSpc>
              <a:defRPr sz="6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EE37F-9D5A-1C47-8723-456FA63174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999" y="5323562"/>
            <a:ext cx="9234001" cy="67159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undertekst</a:t>
            </a:r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93877-1270-6DC0-BCB8-2DA649EC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5901" y="6357600"/>
            <a:ext cx="665753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B19A2F-BEE2-D441-B389-ED85B011BD38}" type="slidenum">
              <a:rPr lang="en-NO" smtClean="0"/>
              <a:pPr/>
              <a:t>‹#›</a:t>
            </a:fld>
            <a:endParaRPr lang="en-NO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6D5636-C9D3-1B76-184D-3AF519F6E91B}"/>
              </a:ext>
            </a:extLst>
          </p:cNvPr>
          <p:cNvCxnSpPr>
            <a:cxnSpLocks/>
          </p:cNvCxnSpPr>
          <p:nvPr userDrawn="1"/>
        </p:nvCxnSpPr>
        <p:spPr>
          <a:xfrm flipH="1">
            <a:off x="900000" y="1371600"/>
            <a:ext cx="1039165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1C737EE-E011-FF86-07AF-D727E1B838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2454" y="453600"/>
            <a:ext cx="1159200" cy="4542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AD9665-5E15-AFC5-8FD1-6F0DB450999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999" y="6357600"/>
            <a:ext cx="1612900" cy="1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5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9D568D-7478-97DF-A5CA-E7C86B0FAF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4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F7409-A88B-89C8-9816-50219839E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000" y="1901688"/>
            <a:ext cx="9234000" cy="313503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7600"/>
              </a:lnSpc>
              <a:defRPr sz="6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EE37F-9D5A-1C47-8723-456FA63174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999" y="5323562"/>
            <a:ext cx="9234001" cy="67159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undertekst</a:t>
            </a:r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93877-1270-6DC0-BCB8-2DA649EC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5901" y="6357600"/>
            <a:ext cx="665753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B19A2F-BEE2-D441-B389-ED85B011BD38}" type="slidenum">
              <a:rPr lang="en-NO" smtClean="0"/>
              <a:pPr/>
              <a:t>‹#›</a:t>
            </a:fld>
            <a:endParaRPr lang="en-NO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6D5636-C9D3-1B76-184D-3AF519F6E91B}"/>
              </a:ext>
            </a:extLst>
          </p:cNvPr>
          <p:cNvCxnSpPr>
            <a:cxnSpLocks/>
          </p:cNvCxnSpPr>
          <p:nvPr userDrawn="1"/>
        </p:nvCxnSpPr>
        <p:spPr>
          <a:xfrm flipH="1">
            <a:off x="900000" y="1371600"/>
            <a:ext cx="1039165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1C737EE-E011-FF86-07AF-D727E1B838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2454" y="453600"/>
            <a:ext cx="1159200" cy="454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86B6CF-4188-3D61-315B-98A861415D52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999" y="6356350"/>
            <a:ext cx="1612900" cy="1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96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C6EB2-2BAE-D14B-41C7-B9F1CFC80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3FEB2-86DD-E900-15FD-E235EFA8B6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825200"/>
            <a:ext cx="9234000" cy="4351338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1B48F-5E20-4936-68A7-011BA668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654" y="6342745"/>
            <a:ext cx="943000" cy="365125"/>
          </a:xfrm>
          <a:prstGeom prst="rect">
            <a:avLst/>
          </a:prstGeom>
        </p:spPr>
        <p:txBody>
          <a:bodyPr/>
          <a:lstStyle/>
          <a:p>
            <a:fld id="{5AB19A2F-BEE2-D441-B389-ED85B011BD38}" type="slidenum">
              <a:rPr lang="en-NO" smtClean="0"/>
              <a:t>‹#›</a:t>
            </a:fld>
            <a:endParaRPr lang="en-NO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575298-A709-E61C-140C-12FEFC954505}"/>
              </a:ext>
            </a:extLst>
          </p:cNvPr>
          <p:cNvCxnSpPr>
            <a:cxnSpLocks/>
          </p:cNvCxnSpPr>
          <p:nvPr userDrawn="1"/>
        </p:nvCxnSpPr>
        <p:spPr>
          <a:xfrm flipH="1">
            <a:off x="900000" y="1371600"/>
            <a:ext cx="10391654" cy="0"/>
          </a:xfrm>
          <a:prstGeom prst="line">
            <a:avLst/>
          </a:prstGeom>
          <a:ln w="12700">
            <a:solidFill>
              <a:srgbClr val="3E3F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0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430DD-490A-4350-155E-466B4BFB0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2BE0D-B5A7-3787-518E-4207B14453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00000" y="1825625"/>
            <a:ext cx="5057654" cy="4351338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CC5D3-5756-67BF-AD75-0EAC7ECA5C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4000" y="1825625"/>
            <a:ext cx="5057654" cy="4351338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3DCCA-0979-EE7A-1944-A4AE7784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000" y="6356349"/>
            <a:ext cx="1015008" cy="365125"/>
          </a:xfrm>
          <a:prstGeom prst="rect">
            <a:avLst/>
          </a:prstGeom>
        </p:spPr>
        <p:txBody>
          <a:bodyPr/>
          <a:lstStyle/>
          <a:p>
            <a:fld id="{5AB19A2F-BEE2-D441-B389-ED85B011BD38}" type="slidenum">
              <a:rPr lang="en-NO" smtClean="0"/>
              <a:t>‹#›</a:t>
            </a:fld>
            <a:endParaRPr lang="en-NO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395F51-9439-F561-6DF7-72DDC5F8E4D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0000" y="1371600"/>
            <a:ext cx="10391654" cy="0"/>
          </a:xfrm>
          <a:prstGeom prst="line">
            <a:avLst/>
          </a:prstGeom>
          <a:ln w="12700">
            <a:solidFill>
              <a:srgbClr val="3E3F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547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E20717-26E8-32C9-3D01-1A5F98D1AD10}"/>
              </a:ext>
            </a:extLst>
          </p:cNvPr>
          <p:cNvSpPr/>
          <p:nvPr userDrawn="1"/>
        </p:nvSpPr>
        <p:spPr>
          <a:xfrm>
            <a:off x="0" y="1368000"/>
            <a:ext cx="6098400" cy="5486400"/>
          </a:xfrm>
          <a:prstGeom prst="rect">
            <a:avLst/>
          </a:prstGeom>
          <a:solidFill>
            <a:srgbClr val="F4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1BD0C-C385-8BEE-F4E8-CD7FF2955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99600"/>
            <a:ext cx="8965693" cy="875054"/>
          </a:xfrm>
        </p:spPr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</a:t>
            </a:r>
            <a:endParaRPr lang="en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3F6DE-2FF9-971C-DBF2-BEA3DF23F74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00001" y="1825200"/>
            <a:ext cx="4403912" cy="3991940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NO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451D9CA-A50B-C74A-2C14-BA3C1BD770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368000"/>
            <a:ext cx="6096000" cy="5486825"/>
          </a:xfrm>
        </p:spPr>
        <p:txBody>
          <a:bodyPr/>
          <a:lstStyle/>
          <a:p>
            <a:r>
              <a:rPr lang="en-NO" dirty="0"/>
              <a:t>Bilde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682EF3-86C7-50E4-067A-26A1F786D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6357600"/>
            <a:ext cx="1612900" cy="114300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50C2B83-D9FE-70BE-A9CD-056D5E1F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000" y="6356349"/>
            <a:ext cx="1015008" cy="365125"/>
          </a:xfrm>
          <a:prstGeom prst="rect">
            <a:avLst/>
          </a:prstGeom>
        </p:spPr>
        <p:txBody>
          <a:bodyPr/>
          <a:lstStyle/>
          <a:p>
            <a:fld id="{5AB19A2F-BEE2-D441-B389-ED85B011BD3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5960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E20717-26E8-32C9-3D01-1A5F98D1AD10}"/>
              </a:ext>
            </a:extLst>
          </p:cNvPr>
          <p:cNvSpPr/>
          <p:nvPr userDrawn="1"/>
        </p:nvSpPr>
        <p:spPr>
          <a:xfrm>
            <a:off x="0" y="1368000"/>
            <a:ext cx="12192000" cy="5486400"/>
          </a:xfrm>
          <a:prstGeom prst="rect">
            <a:avLst/>
          </a:prstGeom>
          <a:solidFill>
            <a:srgbClr val="F4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1BD0C-C385-8BEE-F4E8-CD7FF2955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99600"/>
            <a:ext cx="8965693" cy="875054"/>
          </a:xfrm>
        </p:spPr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</a:t>
            </a:r>
            <a:endParaRPr lang="en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3F6DE-2FF9-971C-DBF2-BEA3DF23F74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00000" y="1825200"/>
            <a:ext cx="5097575" cy="3991940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4C625-256F-8084-8163-9EC546CF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8000" y="6356349"/>
            <a:ext cx="1015008" cy="365125"/>
          </a:xfrm>
          <a:prstGeom prst="rect">
            <a:avLst/>
          </a:prstGeom>
        </p:spPr>
        <p:txBody>
          <a:bodyPr/>
          <a:lstStyle/>
          <a:p>
            <a:fld id="{5AB19A2F-BEE2-D441-B389-ED85B011BD38}" type="slidenum">
              <a:rPr lang="en-NO" smtClean="0"/>
              <a:t>‹#›</a:t>
            </a:fld>
            <a:endParaRPr lang="en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A44FBB-653A-F156-F1FA-B2175A6EF72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6357600"/>
            <a:ext cx="1612900" cy="1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54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430DD-490A-4350-155E-466B4BFB0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2BE0D-B5A7-3787-518E-4207B14453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00000" y="1825625"/>
            <a:ext cx="5057654" cy="4092773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3DCCA-0979-EE7A-1944-A4AE7784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9172" y="6356349"/>
            <a:ext cx="1042482" cy="365125"/>
          </a:xfrm>
          <a:prstGeom prst="rect">
            <a:avLst/>
          </a:prstGeom>
        </p:spPr>
        <p:txBody>
          <a:bodyPr/>
          <a:lstStyle/>
          <a:p>
            <a:fld id="{5AB19A2F-BEE2-D441-B389-ED85B011BD38}" type="slidenum">
              <a:rPr lang="en-NO" smtClean="0"/>
              <a:t>‹#›</a:t>
            </a:fld>
            <a:endParaRPr lang="en-NO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395F51-9439-F561-6DF7-72DDC5F8E4D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0000" y="1371600"/>
            <a:ext cx="5057654" cy="0"/>
          </a:xfrm>
          <a:prstGeom prst="line">
            <a:avLst/>
          </a:prstGeom>
          <a:ln w="12700">
            <a:solidFill>
              <a:srgbClr val="3E3F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9CBD950-E0BC-CAB3-B6EB-95888ED139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5288" y="1371598"/>
            <a:ext cx="4546800" cy="2160000"/>
          </a:xfrm>
        </p:spPr>
        <p:txBody>
          <a:bodyPr/>
          <a:lstStyle/>
          <a:p>
            <a:r>
              <a:rPr lang="en-NO" dirty="0"/>
              <a:t>Bilde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8EFF85E3-5DA7-316D-E104-345C9AA1CE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45288" y="3758398"/>
            <a:ext cx="4546800" cy="2160000"/>
          </a:xfrm>
        </p:spPr>
        <p:txBody>
          <a:bodyPr/>
          <a:lstStyle/>
          <a:p>
            <a:r>
              <a:rPr lang="en-NO" dirty="0"/>
              <a:t>Bilde</a:t>
            </a:r>
          </a:p>
        </p:txBody>
      </p:sp>
    </p:spTree>
    <p:extLst>
      <p:ext uri="{BB962C8B-B14F-4D97-AF65-F5344CB8AC3E}">
        <p14:creationId xmlns:p14="http://schemas.microsoft.com/office/powerpoint/2010/main" val="399118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F5577F-BFF7-F727-EC95-D2182FA8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398595"/>
            <a:ext cx="9093549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000FD-D140-4A73-AED7-74BE4D8A3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1825625"/>
            <a:ext cx="9234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270FB-8091-EDCC-A7A8-6A7C8D3F9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1286" y="6357600"/>
            <a:ext cx="830368" cy="365125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19A2F-BEE2-D441-B389-ED85B011BD38}" type="slidenum">
              <a:rPr lang="en-NO" smtClean="0"/>
              <a:pPr/>
              <a:t>‹#›</a:t>
            </a:fld>
            <a:endParaRPr lang="en-NO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B94F8F-D625-2F2C-0445-EE83F8249C7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34001" y="453600"/>
            <a:ext cx="1157653" cy="45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3EF922-D6CC-471B-6BF0-B0FBCC04A542}"/>
              </a:ext>
            </a:extLst>
          </p:cNvPr>
          <p:cNvPicPr>
            <a:picLocks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00000" y="6359288"/>
            <a:ext cx="1612800" cy="1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3E3F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fontAlgn="ctr" latinLnBrk="0" hangingPunct="1">
        <a:lnSpc>
          <a:spcPct val="90000"/>
        </a:lnSpc>
        <a:spcBef>
          <a:spcPts val="1500"/>
        </a:spcBef>
        <a:buClr>
          <a:srgbClr val="E34D4E"/>
        </a:buClr>
        <a:buSzPct val="80000"/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500"/>
        </a:spcBef>
        <a:buClr>
          <a:srgbClr val="E34D4E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92000" indent="-216000" algn="l" defTabSz="914400" rtl="0" eaLnBrk="1" latinLnBrk="0" hangingPunct="1">
        <a:lnSpc>
          <a:spcPct val="90000"/>
        </a:lnSpc>
        <a:spcBef>
          <a:spcPts val="500"/>
        </a:spcBef>
        <a:buClr>
          <a:srgbClr val="E34D4E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8000" indent="-216000" algn="l" defTabSz="914400" rtl="0" eaLnBrk="1" latinLnBrk="0" hangingPunct="1">
        <a:lnSpc>
          <a:spcPct val="90000"/>
        </a:lnSpc>
        <a:spcBef>
          <a:spcPts val="500"/>
        </a:spcBef>
        <a:buClr>
          <a:srgbClr val="E34D4E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24000" indent="-216000" algn="l" defTabSz="914400" rtl="0" eaLnBrk="1" latinLnBrk="0" hangingPunct="1">
        <a:lnSpc>
          <a:spcPct val="90000"/>
        </a:lnSpc>
        <a:spcBef>
          <a:spcPts val="500"/>
        </a:spcBef>
        <a:buClr>
          <a:srgbClr val="E34D4E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skerforbundet.no/nyheter/2024/protesterer-mot-kutt-i-kunnskapssektoren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7BF3-8310-08E5-030E-C2005CC6DC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b-NO" dirty="0"/>
              <a:t>Medlemsmøte</a:t>
            </a:r>
            <a:br>
              <a:rPr lang="nb-NO" dirty="0"/>
            </a:br>
            <a:r>
              <a:rPr lang="nb-NO" sz="4800" dirty="0"/>
              <a:t>Forskerforbundet ved USN</a:t>
            </a:r>
            <a:br>
              <a:rPr lang="nb-NO" sz="4800" dirty="0"/>
            </a:br>
            <a:br>
              <a:rPr lang="nb-NO" sz="4800" dirty="0"/>
            </a:br>
            <a:br>
              <a:rPr lang="nb-NO" sz="4800" dirty="0"/>
            </a:br>
            <a:br>
              <a:rPr lang="nb-NO" sz="4800" dirty="0"/>
            </a:br>
            <a:r>
              <a:rPr lang="nb-NO" sz="4800" dirty="0"/>
              <a:t> 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48C21-C020-815A-8E3C-8490CC39A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99" y="5157192"/>
            <a:ext cx="9234001" cy="671599"/>
          </a:xfrm>
        </p:spPr>
        <p:txBody>
          <a:bodyPr/>
          <a:lstStyle/>
          <a:p>
            <a:r>
              <a:rPr lang="nb-NO" dirty="0"/>
              <a:t>16. oktober 2024</a:t>
            </a:r>
          </a:p>
        </p:txBody>
      </p:sp>
    </p:spTree>
    <p:extLst>
      <p:ext uri="{BB962C8B-B14F-4D97-AF65-F5344CB8AC3E}">
        <p14:creationId xmlns:p14="http://schemas.microsoft.com/office/powerpoint/2010/main" val="305922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2946D9-ED7D-E66D-933C-2BA17C64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753D01-A69D-8909-421F-3F9E63C3A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139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0B0D81-931B-4430-EB7D-A51EA99513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Wage</a:t>
            </a:r>
            <a:r>
              <a:rPr lang="nb-NO" dirty="0"/>
              <a:t> </a:t>
            </a:r>
            <a:r>
              <a:rPr lang="nb-NO" dirty="0" err="1"/>
              <a:t>negotiations</a:t>
            </a:r>
            <a:br>
              <a:rPr lang="nb-NO" dirty="0"/>
            </a:br>
            <a:r>
              <a:rPr lang="nb-NO" dirty="0"/>
              <a:t>2024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E572A61-5D02-E29C-D4FF-FDADC6DDB0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19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76E2EA-E218-1496-A520-F43918B5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What is </a:t>
            </a:r>
            <a:r>
              <a:rPr lang="nb-NO" dirty="0" err="1"/>
              <a:t>our</a:t>
            </a:r>
            <a:r>
              <a:rPr lang="nb-NO" dirty="0"/>
              <a:t> policy?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8BE4BD-2D1D-CAB1-879F-1FB367B12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err="1"/>
              <a:t>Collective</a:t>
            </a:r>
            <a:r>
              <a:rPr lang="nb-NO" b="1" dirty="0"/>
              <a:t> </a:t>
            </a:r>
            <a:r>
              <a:rPr lang="nb-NO" b="1" dirty="0" err="1"/>
              <a:t>solutions</a:t>
            </a:r>
            <a:r>
              <a:rPr lang="nb-NO" b="1" dirty="0"/>
              <a:t>!</a:t>
            </a:r>
          </a:p>
          <a:p>
            <a:r>
              <a:rPr lang="nb-NO" dirty="0"/>
              <a:t>General </a:t>
            </a:r>
            <a:r>
              <a:rPr lang="nb-NO" dirty="0" err="1"/>
              <a:t>percentage</a:t>
            </a:r>
            <a:r>
              <a:rPr lang="nb-NO" dirty="0"/>
              <a:t> supplement (of </a:t>
            </a:r>
            <a:r>
              <a:rPr lang="nb-NO" dirty="0" err="1"/>
              <a:t>course</a:t>
            </a:r>
            <a:r>
              <a:rPr lang="nb-NO" dirty="0"/>
              <a:t> not for </a:t>
            </a:r>
            <a:r>
              <a:rPr lang="nb-NO" dirty="0" err="1"/>
              <a:t>unorganized</a:t>
            </a:r>
            <a:r>
              <a:rPr lang="nb-NO" dirty="0"/>
              <a:t> </a:t>
            </a:r>
            <a:r>
              <a:rPr lang="nb-NO" dirty="0" err="1"/>
              <a:t>employees</a:t>
            </a:r>
            <a:r>
              <a:rPr lang="nb-NO" dirty="0"/>
              <a:t>)</a:t>
            </a:r>
          </a:p>
          <a:p>
            <a:r>
              <a:rPr lang="nb-NO" dirty="0" err="1"/>
              <a:t>Increase</a:t>
            </a:r>
            <a:r>
              <a:rPr lang="nb-NO" dirty="0"/>
              <a:t> or </a:t>
            </a:r>
            <a:r>
              <a:rPr lang="nb-NO" dirty="0" err="1"/>
              <a:t>adjustments</a:t>
            </a:r>
            <a:r>
              <a:rPr lang="nb-NO" dirty="0"/>
              <a:t> for </a:t>
            </a:r>
            <a:r>
              <a:rPr lang="nb-NO" dirty="0" err="1"/>
              <a:t>certain</a:t>
            </a:r>
            <a:r>
              <a:rPr lang="nb-NO" dirty="0"/>
              <a:t> </a:t>
            </a:r>
            <a:r>
              <a:rPr lang="nb-NO" dirty="0" err="1"/>
              <a:t>groups</a:t>
            </a:r>
            <a:r>
              <a:rPr lang="nb-NO" dirty="0"/>
              <a:t> of </a:t>
            </a:r>
            <a:r>
              <a:rPr lang="nb-NO" dirty="0" err="1"/>
              <a:t>employees</a:t>
            </a:r>
            <a:r>
              <a:rPr lang="nb-NO" dirty="0"/>
              <a:t>.</a:t>
            </a:r>
          </a:p>
          <a:p>
            <a:r>
              <a:rPr lang="nb-NO" b="1" dirty="0"/>
              <a:t>Education must </a:t>
            </a:r>
            <a:r>
              <a:rPr lang="nb-NO" b="1" dirty="0" err="1"/>
              <a:t>pay</a:t>
            </a:r>
            <a:r>
              <a:rPr lang="nb-NO" b="1" dirty="0"/>
              <a:t> </a:t>
            </a:r>
            <a:r>
              <a:rPr lang="nb-NO" b="1" dirty="0" err="1"/>
              <a:t>off</a:t>
            </a:r>
            <a:r>
              <a:rPr lang="nb-NO" b="1" dirty="0"/>
              <a:t>!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407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4F038D-BDD1-0FA2-1305-B44348F4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National </a:t>
            </a:r>
            <a:r>
              <a:rPr lang="nb-NO" dirty="0" err="1"/>
              <a:t>wage</a:t>
            </a:r>
            <a:r>
              <a:rPr lang="nb-NO" dirty="0"/>
              <a:t> </a:t>
            </a:r>
            <a:r>
              <a:rPr lang="nb-NO" dirty="0" err="1"/>
              <a:t>board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33B1F5-AE52-63C9-D45A-6D06A86B1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15th Nov: last </a:t>
            </a:r>
            <a:r>
              <a:rPr lang="nb-NO" dirty="0" err="1"/>
              <a:t>meeting</a:t>
            </a:r>
            <a:r>
              <a:rPr lang="nb-NO" dirty="0"/>
              <a:t> to </a:t>
            </a:r>
            <a:r>
              <a:rPr lang="nb-NO" dirty="0" err="1"/>
              <a:t>decide</a:t>
            </a:r>
            <a:r>
              <a:rPr lang="nb-NO" dirty="0"/>
              <a:t> the </a:t>
            </a:r>
            <a:r>
              <a:rPr lang="nb-NO" dirty="0" err="1"/>
              <a:t>outcome</a:t>
            </a:r>
            <a:r>
              <a:rPr lang="nb-NO" dirty="0"/>
              <a:t> of the </a:t>
            </a:r>
            <a:r>
              <a:rPr lang="nb-NO" dirty="0" err="1"/>
              <a:t>strike</a:t>
            </a:r>
            <a:r>
              <a:rPr lang="nb-NO" dirty="0"/>
              <a:t>. One or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national</a:t>
            </a:r>
            <a:r>
              <a:rPr lang="nb-NO" dirty="0"/>
              <a:t> </a:t>
            </a:r>
            <a:r>
              <a:rPr lang="nb-NO" dirty="0" err="1"/>
              <a:t>wage</a:t>
            </a:r>
            <a:r>
              <a:rPr lang="nb-NO" dirty="0"/>
              <a:t> </a:t>
            </a:r>
            <a:r>
              <a:rPr lang="nb-NO" dirty="0" err="1"/>
              <a:t>agreements</a:t>
            </a:r>
            <a:r>
              <a:rPr lang="nb-NO" dirty="0"/>
              <a:t>? If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agreement</a:t>
            </a:r>
            <a:r>
              <a:rPr lang="nb-NO" dirty="0"/>
              <a:t>, 0.7% centrally;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agreements</a:t>
            </a:r>
            <a:r>
              <a:rPr lang="nb-NO" dirty="0"/>
              <a:t>, </a:t>
            </a:r>
            <a:r>
              <a:rPr lang="nb-NO" dirty="0" err="1"/>
              <a:t>everything</a:t>
            </a:r>
            <a:r>
              <a:rPr lang="nb-NO" dirty="0"/>
              <a:t> (i.e. 2.85%) </a:t>
            </a:r>
            <a:r>
              <a:rPr lang="nb-NO" dirty="0" err="1"/>
              <a:t>locally</a:t>
            </a:r>
            <a:r>
              <a:rPr lang="nb-NO" dirty="0"/>
              <a:t>.</a:t>
            </a:r>
          </a:p>
          <a:p>
            <a:r>
              <a:rPr lang="nb-NO" dirty="0"/>
              <a:t>Most </a:t>
            </a:r>
            <a:r>
              <a:rPr lang="nb-NO" dirty="0" err="1"/>
              <a:t>probably</a:t>
            </a:r>
            <a:r>
              <a:rPr lang="nb-NO" dirty="0"/>
              <a:t>,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year’s</a:t>
            </a:r>
            <a:r>
              <a:rPr lang="nb-NO" dirty="0"/>
              <a:t> </a:t>
            </a:r>
            <a:r>
              <a:rPr lang="nb-NO" dirty="0" err="1"/>
              <a:t>negotions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not land </a:t>
            </a:r>
            <a:r>
              <a:rPr lang="nb-NO" dirty="0" err="1"/>
              <a:t>before</a:t>
            </a:r>
            <a:r>
              <a:rPr lang="nb-NO" dirty="0"/>
              <a:t> 2025.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ECDDE64-ECF1-CDA6-6463-E40CA7F07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50" y="3719547"/>
            <a:ext cx="4719200" cy="31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0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2F4812-D082-E0AE-79F4-4EFCC4B7B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Timeline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6BE20D-9283-DE00-354D-D02084BCE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723600"/>
            <a:ext cx="9234000" cy="4351338"/>
          </a:xfrm>
        </p:spPr>
        <p:txBody>
          <a:bodyPr/>
          <a:lstStyle/>
          <a:p>
            <a:r>
              <a:rPr lang="nb-NO" dirty="0"/>
              <a:t>11.10: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local</a:t>
            </a:r>
            <a:r>
              <a:rPr lang="nb-NO" dirty="0"/>
              <a:t> </a:t>
            </a:r>
            <a:r>
              <a:rPr lang="nb-NO" dirty="0" err="1"/>
              <a:t>board</a:t>
            </a:r>
            <a:r>
              <a:rPr lang="nb-NO" dirty="0"/>
              <a:t> at USN. </a:t>
            </a:r>
            <a:r>
              <a:rPr lang="nb-NO" dirty="0" err="1"/>
              <a:t>Highest</a:t>
            </a:r>
            <a:r>
              <a:rPr lang="nb-NO" dirty="0"/>
              <a:t> general </a:t>
            </a:r>
            <a:r>
              <a:rPr lang="nb-NO" dirty="0" err="1"/>
              <a:t>percentage</a:t>
            </a:r>
            <a:r>
              <a:rPr lang="nb-NO" dirty="0"/>
              <a:t> </a:t>
            </a:r>
            <a:r>
              <a:rPr lang="nb-NO" dirty="0" err="1"/>
              <a:t>increase</a:t>
            </a:r>
            <a:r>
              <a:rPr lang="nb-NO" dirty="0"/>
              <a:t> </a:t>
            </a:r>
            <a:r>
              <a:rPr lang="nb-NO" dirty="0" err="1"/>
              <a:t>possible</a:t>
            </a:r>
            <a:r>
              <a:rPr lang="nb-NO" dirty="0"/>
              <a:t> + </a:t>
            </a:r>
            <a:r>
              <a:rPr lang="nb-NO" dirty="0" err="1"/>
              <a:t>increase</a:t>
            </a:r>
            <a:r>
              <a:rPr lang="nb-NO" dirty="0"/>
              <a:t> for </a:t>
            </a:r>
            <a:r>
              <a:rPr lang="nb-NO" dirty="0" err="1"/>
              <a:t>certain</a:t>
            </a:r>
            <a:r>
              <a:rPr lang="nb-NO" dirty="0"/>
              <a:t> </a:t>
            </a:r>
            <a:r>
              <a:rPr lang="nb-NO" dirty="0" err="1"/>
              <a:t>groups</a:t>
            </a:r>
            <a:r>
              <a:rPr lang="nb-NO" dirty="0"/>
              <a:t> of </a:t>
            </a:r>
            <a:r>
              <a:rPr lang="nb-NO" dirty="0" err="1"/>
              <a:t>employees</a:t>
            </a:r>
            <a:r>
              <a:rPr lang="nb-NO" dirty="0"/>
              <a:t>.</a:t>
            </a:r>
          </a:p>
          <a:p>
            <a:r>
              <a:rPr lang="nb-NO" dirty="0"/>
              <a:t>16.10: </a:t>
            </a:r>
            <a:r>
              <a:rPr lang="nb-NO" dirty="0" err="1"/>
              <a:t>today’s</a:t>
            </a:r>
            <a:r>
              <a:rPr lang="nb-NO" dirty="0"/>
              <a:t> </a:t>
            </a:r>
            <a:r>
              <a:rPr lang="nb-NO" dirty="0" err="1"/>
              <a:t>member</a:t>
            </a:r>
            <a:r>
              <a:rPr lang="nb-NO" dirty="0"/>
              <a:t> </a:t>
            </a:r>
            <a:r>
              <a:rPr lang="nb-NO" dirty="0" err="1"/>
              <a:t>meeting</a:t>
            </a:r>
            <a:r>
              <a:rPr lang="nb-NO" dirty="0"/>
              <a:t>.</a:t>
            </a:r>
            <a:endParaRPr lang="nb-NO" dirty="0">
              <a:solidFill>
                <a:srgbClr val="FF0000"/>
              </a:solidFill>
            </a:endParaRPr>
          </a:p>
          <a:p>
            <a:r>
              <a:rPr lang="nb-NO" dirty="0"/>
              <a:t>29.10: </a:t>
            </a:r>
            <a:r>
              <a:rPr lang="nb-NO" dirty="0" err="1"/>
              <a:t>meeting</a:t>
            </a:r>
            <a:r>
              <a:rPr lang="nb-NO" dirty="0"/>
              <a:t> in the </a:t>
            </a:r>
            <a:r>
              <a:rPr lang="nb-NO" dirty="0" err="1"/>
              <a:t>negotiation</a:t>
            </a:r>
            <a:r>
              <a:rPr lang="nb-NO" dirty="0"/>
              <a:t> team.</a:t>
            </a:r>
          </a:p>
          <a:p>
            <a:r>
              <a:rPr lang="nb-NO" dirty="0"/>
              <a:t>12.11: </a:t>
            </a:r>
            <a:r>
              <a:rPr lang="nb-NO" dirty="0" err="1"/>
              <a:t>meeting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the </a:t>
            </a:r>
            <a:r>
              <a:rPr lang="nb-NO" dirty="0" err="1"/>
              <a:t>main</a:t>
            </a:r>
            <a:r>
              <a:rPr lang="nb-NO" dirty="0"/>
              <a:t> union representatives at USN.</a:t>
            </a:r>
          </a:p>
          <a:p>
            <a:r>
              <a:rPr lang="nb-NO" dirty="0"/>
              <a:t>03.12: </a:t>
            </a:r>
            <a:r>
              <a:rPr lang="nb-NO" dirty="0" err="1"/>
              <a:t>meetings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the </a:t>
            </a:r>
            <a:r>
              <a:rPr lang="nb-NO" dirty="0" err="1"/>
              <a:t>employer</a:t>
            </a:r>
            <a:r>
              <a:rPr lang="nb-NO" dirty="0"/>
              <a:t> starts…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Negotiation</a:t>
            </a:r>
            <a:r>
              <a:rPr lang="nb-NO" dirty="0"/>
              <a:t> team: Tony Burner (leader), Ansgar Ødegård, Sigurd K. Gulbrandsen og Arnulf Myklebust.</a:t>
            </a:r>
          </a:p>
        </p:txBody>
      </p:sp>
    </p:spTree>
    <p:extLst>
      <p:ext uri="{BB962C8B-B14F-4D97-AF65-F5344CB8AC3E}">
        <p14:creationId xmlns:p14="http://schemas.microsoft.com/office/powerpoint/2010/main" val="228550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4F713C-6508-4C4F-AC9F-DC51034C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4A50B7-7DE9-D126-E781-EBBA28584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Velkommen – kort presentasjon av lokallagsstyret </a:t>
            </a:r>
          </a:p>
          <a:p>
            <a:r>
              <a:rPr lang="nb-NO" sz="24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Nytt finansieringssystem og </a:t>
            </a:r>
            <a:r>
              <a:rPr lang="nb-NO" sz="2400" dirty="0" err="1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USNs</a:t>
            </a:r>
            <a:r>
              <a:rPr lang="nb-NO" sz="24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økonomi fremover v/økonomidirektør Terje Thomassen </a:t>
            </a:r>
            <a:endParaRPr lang="nb-NO" dirty="0">
              <a:latin typeface="+mj-lt"/>
            </a:endParaRPr>
          </a:p>
          <a:p>
            <a:r>
              <a:rPr lang="nb-NO" dirty="0"/>
              <a:t>Lønnsoppgjøret 2024 v/hovedtillitsvalgt Tony Burner</a:t>
            </a:r>
          </a:p>
          <a:p>
            <a:r>
              <a:rPr lang="nb-NO" dirty="0"/>
              <a:t>Åpen post med innspill fra medlemmer – er det noe du ønsker å ta opp?</a:t>
            </a:r>
          </a:p>
          <a:p>
            <a:r>
              <a:rPr lang="nb-NO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Deltakelse på protest mot kutt i kunnskapssektoren, 22. oktober kl. 14–15 i Oslo </a:t>
            </a:r>
          </a:p>
          <a:p>
            <a:pPr indent="450215" algn="just">
              <a:lnSpc>
                <a:spcPct val="150000"/>
              </a:lnSpc>
            </a:pPr>
            <a:r>
              <a:rPr lang="nb-NO" sz="1800" u="sng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https://www.forskerforbundet.no/nyheter/2024/protesterer-mot-kutt-i-kunnskapssektoren</a:t>
            </a:r>
            <a:r>
              <a:rPr lang="nb-NO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16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0B0D81-931B-4430-EB7D-A51EA99513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Lønnsforhandlinger 2024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E572A61-5D02-E29C-D4FF-FDADC6DDB0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256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76E2EA-E218-1496-A520-F43918B5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vår politikk?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8BE4BD-2D1D-CAB1-879F-1FB367B12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Kollektive løsninger!</a:t>
            </a:r>
          </a:p>
          <a:p>
            <a:r>
              <a:rPr lang="nb-NO" dirty="0"/>
              <a:t>Prosentvise generelle tillegg (men helst ikke til uorganiserte).</a:t>
            </a:r>
          </a:p>
          <a:p>
            <a:r>
              <a:rPr lang="nb-NO" dirty="0"/>
              <a:t>Gruppetillegg for justeringer.</a:t>
            </a:r>
          </a:p>
          <a:p>
            <a:r>
              <a:rPr lang="nb-NO" b="1" dirty="0"/>
              <a:t>Utdanning skal lønne seg! </a:t>
            </a:r>
            <a:r>
              <a:rPr lang="nb-NO" dirty="0"/>
              <a:t>(vår sektor lå 1 % under i fjor: statlig sektor = 6,4 %; USN = 5,45 %, konsumprisindeksen 5,5 %)… og derfor gikk vi for tariffavtale sammen med Akademikerne i 2022.</a:t>
            </a:r>
          </a:p>
          <a:p>
            <a:r>
              <a:rPr lang="nb-NO" dirty="0"/>
              <a:t>I år er det hovedoppgjør, slik som i 2022.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133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75B387F-EC4B-35CF-5D85-D52A1F853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182" y="1555936"/>
            <a:ext cx="10515600" cy="2211312"/>
          </a:xfr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7DA3A7E0-075E-C8BA-AD6E-63058C0E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sakker akterut </a:t>
            </a:r>
            <a:r>
              <a:rPr lang="nb-NO" dirty="0">
                <a:sym typeface="Wingdings" panose="05000000000000000000" pitchFamily="2" charset="2"/>
              </a:rPr>
              <a:t>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1206D38-74DD-8AEA-7E47-6C5805DEA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025" y="3568399"/>
            <a:ext cx="4518025" cy="32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0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930E0E-2B59-661F-90DA-CFD86671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‘best </a:t>
            </a:r>
            <a:r>
              <a:rPr lang="nb-NO" dirty="0" err="1"/>
              <a:t>practice</a:t>
            </a:r>
            <a:r>
              <a:rPr lang="nb-NO" dirty="0"/>
              <a:t>’: UiT 2023, 7,35 %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8D28EA-214B-4BD8-66D1-4031B757D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dirty="0">
                <a:effectLst/>
                <a:ea typeface="Times New Roman" panose="02020603050405020304" pitchFamily="18" charset="0"/>
              </a:rPr>
              <a:t>Ansatte etter 1. mai 2022 (da har arbeidsgiveren en mulighet til å justere lønn etter 2.5.5)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dirty="0">
                <a:effectLst/>
                <a:ea typeface="Times New Roman" panose="02020603050405020304" pitchFamily="18" charset="0"/>
              </a:rPr>
              <a:t>Ansatte som gikk av eller bytta stilling mellom 1. mai og 31. desember 2023. Dette inkluderer pensjonister som er sikra gjennom sikringsbestemmelse</a:t>
            </a:r>
            <a:endParaRPr lang="nb-NO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dirty="0">
                <a:effectLst/>
                <a:ea typeface="Times New Roman" panose="02020603050405020304" pitchFamily="18" charset="0"/>
              </a:rPr>
              <a:t>De som fikk 2.5.3 i en viss tidsperiode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dirty="0">
                <a:ea typeface="Calibri" panose="020F0502020204030204" pitchFamily="34" charset="0"/>
              </a:rPr>
              <a:t>Gruppetillegg for organiserte</a:t>
            </a:r>
            <a:endParaRPr lang="nb-NO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dirty="0">
                <a:effectLst/>
                <a:ea typeface="Times New Roman" panose="02020603050405020304" pitchFamily="18" charset="0"/>
              </a:rPr>
              <a:t>Forhandle seinest mulig – flest kjente </a:t>
            </a:r>
            <a:r>
              <a:rPr lang="nb-NO" dirty="0" err="1">
                <a:effectLst/>
                <a:ea typeface="Times New Roman" panose="02020603050405020304" pitchFamily="18" charset="0"/>
              </a:rPr>
              <a:t>sluttere</a:t>
            </a:r>
            <a:r>
              <a:rPr lang="nb-NO" dirty="0">
                <a:effectLst/>
                <a:ea typeface="Times New Roman" panose="02020603050405020304" pitchFamily="18" charset="0"/>
              </a:rPr>
              <a:t>!</a:t>
            </a:r>
            <a:endParaRPr lang="nb-NO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650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4F038D-BDD1-0FA2-1305-B44348F4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Rikslønnsnemnda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33B1F5-AE52-63C9-D45A-6D06A86B1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15. november: rikslønnsnemnd – en eller to tariffavtaler? Noe sentralt og en del lokalt eller alt lokalt? Hvis én avtale, 0,7 % sentralt.</a:t>
            </a:r>
          </a:p>
          <a:p>
            <a:r>
              <a:rPr lang="nb-NO" dirty="0"/>
              <a:t>Virkningstidspunktet kan bli senere enn 1. mai.</a:t>
            </a:r>
          </a:p>
          <a:p>
            <a:r>
              <a:rPr lang="nb-NO" dirty="0"/>
              <a:t>Med to avtaler: 2,85 % lokalt, virkningstidspunkt en gang i juni?</a:t>
            </a:r>
          </a:p>
          <a:p>
            <a:r>
              <a:rPr lang="nb-NO" dirty="0"/>
              <a:t>Usannsynlig med utbetalinger før jul.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246FBDC-5880-6AFC-F2C5-B5ADED2B7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00" y="4011699"/>
            <a:ext cx="4279900" cy="28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2F4812-D082-E0AE-79F4-4EFCC4B7B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6BE20D-9283-DE00-354D-D02084BCE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514050"/>
            <a:ext cx="9234000" cy="4351338"/>
          </a:xfrm>
        </p:spPr>
        <p:txBody>
          <a:bodyPr/>
          <a:lstStyle/>
          <a:p>
            <a:r>
              <a:rPr lang="nb-NO" dirty="0"/>
              <a:t>11.10: forankring lokallagsstyret. Vedtak: høyest mulig generelt prosentvis tillegg + gruppetillegg organiserte og andre </a:t>
            </a:r>
            <a:r>
              <a:rPr lang="nb-NO" dirty="0" err="1"/>
              <a:t>ift</a:t>
            </a:r>
            <a:r>
              <a:rPr lang="nb-NO" dirty="0"/>
              <a:t> nasjonalt snitt.</a:t>
            </a:r>
          </a:p>
          <a:p>
            <a:r>
              <a:rPr lang="nb-NO" dirty="0"/>
              <a:t>16.10: forankring medlemsmøtet – </a:t>
            </a:r>
            <a:r>
              <a:rPr lang="nb-NO" dirty="0">
                <a:solidFill>
                  <a:srgbClr val="FF0000"/>
                </a:solidFill>
              </a:rPr>
              <a:t>innspill på vedtaket i lokallagsstyret?</a:t>
            </a:r>
          </a:p>
          <a:p>
            <a:r>
              <a:rPr lang="nb-NO" dirty="0"/>
              <a:t>29.10: møte i forhandlingsdelegasjonen. </a:t>
            </a:r>
          </a:p>
          <a:p>
            <a:r>
              <a:rPr lang="nb-NO" dirty="0"/>
              <a:t>12.11: møte mellom alle de hovedtillitsvalgte ved USN.</a:t>
            </a:r>
          </a:p>
          <a:p>
            <a:r>
              <a:rPr lang="nb-NO" dirty="0"/>
              <a:t>03.12: møtene med arbeidsgiver starter!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dirty="0"/>
              <a:t>Forhandlingsdelegasjon: Tony Burner (leder), Ansgar Ødegård, Sigurd K. Gulbrandsen og Arnulf Myklebust.</a:t>
            </a:r>
          </a:p>
        </p:txBody>
      </p:sp>
    </p:spTree>
    <p:extLst>
      <p:ext uri="{BB962C8B-B14F-4D97-AF65-F5344CB8AC3E}">
        <p14:creationId xmlns:p14="http://schemas.microsoft.com/office/powerpoint/2010/main" val="1426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D34C99-9EC1-85A6-A4FD-B62EA5D9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altLang="nb-N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Statistikk for Forskerforbundets medlemmer per 31.12.2023</a:t>
            </a:r>
            <a:br>
              <a:rPr kumimoji="0" lang="nb-NO" altLang="nb-NO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nb-NO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53E1C08F-30EF-2D9A-AA7E-452FBDF0F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826396"/>
              </p:ext>
            </p:extLst>
          </p:nvPr>
        </p:nvGraphicFramePr>
        <p:xfrm>
          <a:off x="1771650" y="1473194"/>
          <a:ext cx="7727949" cy="4597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0003">
                  <a:extLst>
                    <a:ext uri="{9D8B030D-6E8A-4147-A177-3AD203B41FA5}">
                      <a16:colId xmlns:a16="http://schemas.microsoft.com/office/drawing/2014/main" val="1034066783"/>
                    </a:ext>
                  </a:extLst>
                </a:gridCol>
                <a:gridCol w="3307946">
                  <a:extLst>
                    <a:ext uri="{9D8B030D-6E8A-4147-A177-3AD203B41FA5}">
                      <a16:colId xmlns:a16="http://schemas.microsoft.com/office/drawing/2014/main" val="982261264"/>
                    </a:ext>
                  </a:extLst>
                </a:gridCol>
              </a:tblGrid>
              <a:tr h="255411">
                <a:tc>
                  <a:txBody>
                    <a:bodyPr/>
                    <a:lstStyle/>
                    <a:p>
                      <a:r>
                        <a:rPr lang="nb-NO" sz="1100" u="sng">
                          <a:effectLst/>
                        </a:rPr>
                        <a:t>USN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 u="sng">
                          <a:effectLst/>
                        </a:rPr>
                        <a:t>USN i forhold til nasjonalt snitt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03824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Overingeniør (n=4)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76000 kr over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727201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Hovedbibliotekar (n=3)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56000 kr over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349402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Dosent (n=19)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40000 kr over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1783763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Postdoktor (n=5)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37000 kr over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7154977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Stipendiat (n=63)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14000 kr over 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7081824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Senioringeniør (n=3)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9000 kr over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5009905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Seniorrådgiver (n=20)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7000 kr over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644707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Universitetslektor (n=102)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2000 kr over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0226689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Førstelektor (n=53)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1000 kr over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727228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Førsteamanuensis (n=190)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</a:rPr>
                        <a:t>9000 kr under </a:t>
                      </a:r>
                      <a:endParaRPr lang="nb-NO" sz="12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2768477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Spesialbibliotekar (n=9)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</a:rPr>
                        <a:t>9000 kr under</a:t>
                      </a:r>
                      <a:endParaRPr lang="nb-NO" sz="12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0433942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Førstekonsulent (n=3)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</a:rPr>
                        <a:t>12000 kr under</a:t>
                      </a:r>
                      <a:endParaRPr lang="nb-NO" sz="12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9895544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Seniorkonsulent (n=5)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</a:rPr>
                        <a:t>33000 kr under</a:t>
                      </a:r>
                      <a:endParaRPr lang="nb-NO" sz="12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729713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Rådgiver (n=7)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</a:rPr>
                        <a:t>37000 kr under</a:t>
                      </a:r>
                      <a:endParaRPr lang="nb-NO" sz="12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699512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Universitetsbibliotekar (n=6)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</a:rPr>
                        <a:t>40000 kr under</a:t>
                      </a:r>
                      <a:endParaRPr lang="nb-NO" sz="12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8374807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Professor (n=100)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</a:rPr>
                        <a:t>41000 kr under </a:t>
                      </a:r>
                      <a:endParaRPr lang="nb-NO" sz="12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8106915"/>
                  </a:ext>
                </a:extLst>
              </a:tr>
              <a:tr h="255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Seksjonssjef (n=8)</a:t>
                      </a:r>
                      <a:endParaRPr lang="nb-NO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</a:rPr>
                        <a:t>70000 kr under</a:t>
                      </a:r>
                      <a:endParaRPr lang="nb-NO" sz="12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840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0053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NY MAL.potx" id="{A0064ECB-BD89-4E3E-98D8-4DB166E91F8A}" vid="{18F9DD60-9F93-4680-B938-390693B57E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706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Times New Roman</vt:lpstr>
      <vt:lpstr>Wingdings</vt:lpstr>
      <vt:lpstr>1_Office-tema</vt:lpstr>
      <vt:lpstr>Medlemsmøte Forskerforbundet ved USN     </vt:lpstr>
      <vt:lpstr>Agenda</vt:lpstr>
      <vt:lpstr>Lønnsforhandlinger 2024</vt:lpstr>
      <vt:lpstr>Hva er vår politikk?</vt:lpstr>
      <vt:lpstr>Vi sakker akterut </vt:lpstr>
      <vt:lpstr>Eksempel på ‘best practice’: UiT 2023, 7,35 % </vt:lpstr>
      <vt:lpstr>Rikslønnsnemnda</vt:lpstr>
      <vt:lpstr>Tidslinje</vt:lpstr>
      <vt:lpstr>Statistikk for Forskerforbundets medlemmer per 31.12.2023 </vt:lpstr>
      <vt:lpstr>PowerPoint-presentasjon</vt:lpstr>
      <vt:lpstr>Wage negotiations 2024</vt:lpstr>
      <vt:lpstr>What is our policy?</vt:lpstr>
      <vt:lpstr>National wage board</vt:lpstr>
      <vt:lpstr>Timeline</vt:lpstr>
    </vt:vector>
  </TitlesOfParts>
  <Company>USN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Ansgar Ødegård</dc:creator>
  <cp:lastModifiedBy>Tony Burner</cp:lastModifiedBy>
  <cp:revision>11</cp:revision>
  <dcterms:created xsi:type="dcterms:W3CDTF">2024-10-15T09:47:04Z</dcterms:created>
  <dcterms:modified xsi:type="dcterms:W3CDTF">2024-10-16T14:25:32Z</dcterms:modified>
</cp:coreProperties>
</file>