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5"/>
  </p:notesMasterIdLst>
  <p:sldIdLst>
    <p:sldId id="256" r:id="rId2"/>
    <p:sldId id="258" r:id="rId3"/>
    <p:sldId id="531" r:id="rId4"/>
    <p:sldId id="529" r:id="rId5"/>
    <p:sldId id="537" r:id="rId6"/>
    <p:sldId id="538" r:id="rId7"/>
    <p:sldId id="539" r:id="rId8"/>
    <p:sldId id="262" r:id="rId9"/>
    <p:sldId id="263" r:id="rId10"/>
    <p:sldId id="532" r:id="rId11"/>
    <p:sldId id="260" r:id="rId12"/>
    <p:sldId id="267" r:id="rId13"/>
    <p:sldId id="268" r:id="rId14"/>
    <p:sldId id="540" r:id="rId15"/>
    <p:sldId id="520" r:id="rId16"/>
    <p:sldId id="522" r:id="rId17"/>
    <p:sldId id="524" r:id="rId18"/>
    <p:sldId id="535" r:id="rId19"/>
    <p:sldId id="536" r:id="rId20"/>
    <p:sldId id="533" r:id="rId21"/>
    <p:sldId id="534" r:id="rId22"/>
    <p:sldId id="526" r:id="rId23"/>
    <p:sldId id="527" r:id="rId24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92182"/>
    <a:srgbClr val="5F5F5F"/>
    <a:srgbClr val="D7D3E6"/>
    <a:srgbClr val="CCCCCC"/>
    <a:srgbClr val="BFBFBF"/>
    <a:srgbClr val="E7D7BD"/>
    <a:srgbClr val="DFDFC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4" d="100"/>
          <a:sy n="104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488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E46E1B-D3F5-4FC2-9FD9-8123DC65DC6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74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389EB-52FD-486B-B582-3775FBC8231A}" type="slidenum">
              <a:rPr lang="nb-NO"/>
              <a:pPr/>
              <a:t>1</a:t>
            </a:fld>
            <a:endParaRPr lang="nb-NO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389EB-52FD-486B-B582-3775FBC8231A}" type="slidenum">
              <a:rPr lang="nb-NO"/>
              <a:pPr/>
              <a:t>10</a:t>
            </a:fld>
            <a:endParaRPr lang="nb-NO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392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sz="1200" dirty="0" err="1"/>
              <a:t>Vedtekter</a:t>
            </a:r>
            <a:r>
              <a:rPr lang="en-US" sz="1200" dirty="0"/>
              <a:t>, </a:t>
            </a:r>
            <a:r>
              <a:rPr lang="en-US" sz="1200" dirty="0" err="1"/>
              <a:t>gjeldende</a:t>
            </a:r>
            <a:r>
              <a:rPr lang="en-US" sz="1200" dirty="0"/>
              <a:t> </a:t>
            </a:r>
            <a:r>
              <a:rPr lang="en-US" sz="1200" dirty="0" err="1"/>
              <a:t>fra</a:t>
            </a:r>
            <a:r>
              <a:rPr lang="en-US" sz="1200" dirty="0"/>
              <a:t> 22.10.21:</a:t>
            </a:r>
          </a:p>
          <a:p>
            <a:pPr marL="0"/>
            <a:r>
              <a:rPr lang="en-US" sz="1200" dirty="0"/>
              <a:t>§ 7: Rep. </a:t>
            </a:r>
            <a:r>
              <a:rPr lang="en-US" sz="1200" dirty="0" err="1"/>
              <a:t>møte</a:t>
            </a:r>
            <a:r>
              <a:rPr lang="en-US" sz="1200" dirty="0"/>
              <a:t> </a:t>
            </a:r>
            <a:r>
              <a:rPr lang="en-US" sz="1200" dirty="0" err="1"/>
              <a:t>vedtar</a:t>
            </a:r>
            <a:r>
              <a:rPr lang="en-US" sz="1200" dirty="0"/>
              <a:t>: </a:t>
            </a:r>
          </a:p>
          <a:p>
            <a:r>
              <a:rPr lang="nb-NO" dirty="0"/>
              <a:t>Verdiplattform og arbeidsprogram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38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b="1" dirty="0"/>
              <a:t>Formål og grunnverdi:</a:t>
            </a:r>
          </a:p>
          <a:p>
            <a:pPr marL="0" indent="0">
              <a:buNone/>
            </a:pPr>
            <a:r>
              <a:rPr lang="nb-NO" sz="1200" i="1" dirty="0"/>
              <a:t>FF skal bedre lønns- og arbeidsvilkårene innen forsknings- og kunnskapssektoren og ivareta medlemmenes økonomiske og yrkesmessige interesser.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dirty="0"/>
              <a:t>Lønns- og arbeidsvilkår: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dirty="0"/>
              <a:t>Dette innebærer lønn på nivå med sammenliknbare stillinger i samfunnet for øvrig, tilstrekkelig tid og ressurser til å utføre arbeidsoppgavene. Kunnskapsarbeidere skal sikres trygge arbeidsforhold.  </a:t>
            </a:r>
          </a:p>
          <a:p>
            <a:pPr marL="0" indent="0">
              <a:buNone/>
            </a:pPr>
            <a:endParaRPr lang="nb-NO" sz="1200" i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99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996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990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66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473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12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Leder Guro Lind i Forskerforbundet og forhandlingsleder i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Unio</a:t>
            </a:r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begrunner det med fjorårets oppgjør.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Forutsetning om at </a:t>
            </a:r>
            <a:r>
              <a:rPr lang="nb-NO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prisveksten i 2021 skulle lande på 2,8 prosent, 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 fasit ble i stedet en prisvekst på hele </a:t>
            </a:r>
            <a:r>
              <a:rPr lang="nb-NO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3,5 prosent i 2021, </a:t>
            </a:r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mye på grunn av de svært høye energiprisene som preget landet på tampen av året.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52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399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dirty="0"/>
              <a:t>Tall fra SSB: </a:t>
            </a:r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 med høgskole- og universitetsutdanning tilsvarende mastergrad eller høyere kommer også dårligst ut når man ser på lønnsutviklinga i staten fra 2016 til 2020.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 har kun sett en utvikling på </a:t>
            </a:r>
            <a:r>
              <a:rPr lang="nb-NO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8,83 prosent.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Til sammenligning </a:t>
            </a:r>
            <a:r>
              <a:rPr lang="nb-NO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har de med videregående skole </a:t>
            </a:r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som høyeste fullførte utdanning i staten opplevd en </a:t>
            </a:r>
            <a:r>
              <a:rPr lang="nb-NO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lønnsutvikling på 11,86 prosent </a:t>
            </a:r>
            <a:r>
              <a:rPr lang="nb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 denne perioden.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8670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3957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522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15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389EB-52FD-486B-B582-3775FBC8231A}" type="slidenum">
              <a:rPr lang="nb-NO"/>
              <a:pPr/>
              <a:t>3</a:t>
            </a:fld>
            <a:endParaRPr lang="nb-NO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/>
              <a:t>Del 2 </a:t>
            </a:r>
          </a:p>
          <a:p>
            <a:pPr marL="0" indent="0">
              <a:buNone/>
            </a:pPr>
            <a:r>
              <a:rPr lang="nb-NO" i="1" dirty="0"/>
              <a:t>a) Særlig grunnlag </a:t>
            </a:r>
            <a:r>
              <a:rPr lang="nb-NO" dirty="0"/>
              <a:t>(2.5.3, 1-3)</a:t>
            </a:r>
          </a:p>
          <a:p>
            <a:pPr marL="0" indent="0">
              <a:buNone/>
            </a:pPr>
            <a:r>
              <a:rPr lang="nb-NO" i="1" dirty="0"/>
              <a:t>b) Andre forhold: </a:t>
            </a:r>
            <a:r>
              <a:rPr lang="nb-NO" dirty="0"/>
              <a:t>Bytte av jobb, fornyelse av kontrakt, det 1. året </a:t>
            </a:r>
            <a:r>
              <a:rPr lang="nb-NO" dirty="0" err="1"/>
              <a:t>osv</a:t>
            </a:r>
            <a:r>
              <a:rPr lang="nb-NO" dirty="0"/>
              <a:t> (2.5.4)</a:t>
            </a:r>
          </a:p>
          <a:p>
            <a:pPr marL="0" indent="0">
              <a:buNone/>
            </a:pPr>
            <a:r>
              <a:rPr lang="nb-NO" dirty="0"/>
              <a:t>c) </a:t>
            </a:r>
            <a:r>
              <a:rPr lang="nb-NO" i="1" dirty="0"/>
              <a:t>Ansettelse i ledig stilling </a:t>
            </a:r>
            <a:r>
              <a:rPr lang="nb-NO" dirty="0"/>
              <a:t>(2.5.5)</a:t>
            </a:r>
          </a:p>
          <a:p>
            <a:pPr marL="0" indent="0">
              <a:buNone/>
            </a:pPr>
            <a:endParaRPr lang="nb-NO" b="1" u="sng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38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Overordnet mål</a:t>
            </a:r>
          </a:p>
          <a:p>
            <a:r>
              <a:rPr lang="nb-NO" dirty="0"/>
              <a:t>Lønnsfastsettelse ved tiltredelse</a:t>
            </a:r>
          </a:p>
          <a:p>
            <a:r>
              <a:rPr lang="nb-NO" dirty="0"/>
              <a:t>Ved opprykk</a:t>
            </a:r>
          </a:p>
          <a:p>
            <a:r>
              <a:rPr lang="nb-NO" dirty="0"/>
              <a:t>Ved kompetanseheving mm</a:t>
            </a:r>
          </a:p>
          <a:p>
            <a:r>
              <a:rPr lang="nb-NO" dirty="0"/>
              <a:t>Vedlegg: Stillingskodebeskrivelser ved USN (1.5.21)</a:t>
            </a:r>
          </a:p>
          <a:p>
            <a:r>
              <a:rPr lang="nb-NO" dirty="0"/>
              <a:t>For lederstillinger, </a:t>
            </a:r>
            <a:r>
              <a:rPr lang="nb-NO" dirty="0" err="1"/>
              <a:t>adm</a:t>
            </a:r>
            <a:r>
              <a:rPr lang="nb-NO" dirty="0"/>
              <a:t> og vitenskapelige stillinger- min. og </a:t>
            </a:r>
            <a:r>
              <a:rPr lang="nb-NO" dirty="0" err="1"/>
              <a:t>max</a:t>
            </a:r>
            <a:r>
              <a:rPr lang="nb-NO" dirty="0"/>
              <a:t> lønn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21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31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34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8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6E1B-D3F5-4FC2-9FD9-8123DC65DC6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54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9383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6602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24650" y="1349375"/>
            <a:ext cx="2114550" cy="49244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1349375"/>
            <a:ext cx="6191250" cy="49244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2301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191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3970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2003425"/>
            <a:ext cx="4152900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6300" y="2003425"/>
            <a:ext cx="4152900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9467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31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7848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1773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0469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216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49375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03425"/>
            <a:ext cx="845820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9pPr>
    </p:titleStyle>
    <p:bodyStyle>
      <a:lvl1pPr marL="187325" indent="-187325" algn="l" rtl="0" eaLnBrk="1" fontAlgn="base" hangingPunct="1">
        <a:spcBef>
          <a:spcPct val="30000"/>
        </a:spcBef>
        <a:spcAft>
          <a:spcPct val="0"/>
        </a:spcAft>
        <a:buClr>
          <a:srgbClr val="B22644"/>
        </a:buClr>
        <a:buFont typeface="Times"/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557213" indent="-179388" algn="l" rtl="0" eaLnBrk="1" fontAlgn="base" hangingPunct="1">
        <a:spcBef>
          <a:spcPct val="0"/>
        </a:spcBef>
        <a:spcAft>
          <a:spcPct val="0"/>
        </a:spcAft>
        <a:buClr>
          <a:srgbClr val="B22644"/>
        </a:buClr>
        <a:buFont typeface="Times"/>
        <a:buChar char="•"/>
        <a:defRPr sz="2000">
          <a:solidFill>
            <a:srgbClr val="333333"/>
          </a:solidFill>
          <a:latin typeface="+mn-lt"/>
        </a:defRPr>
      </a:lvl2pPr>
      <a:lvl3pPr marL="842963" indent="-163513" algn="l" rtl="0" eaLnBrk="1" fontAlgn="base" hangingPunct="1">
        <a:spcBef>
          <a:spcPct val="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3pPr>
      <a:lvl4pPr marL="1116013" indent="-152400" algn="l" rtl="0" eaLnBrk="1" fontAlgn="base" hangingPunct="1">
        <a:spcBef>
          <a:spcPct val="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4pPr>
      <a:lvl5pPr marL="14271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5pPr>
      <a:lvl6pPr marL="18843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6pPr>
      <a:lvl7pPr marL="23415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7pPr>
      <a:lvl8pPr marL="27987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8pPr>
      <a:lvl9pPr marL="32559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6000"/>
            <a:ext cx="9144000" cy="4692149"/>
          </a:xfrm>
          <a:prstGeom prst="rect">
            <a:avLst/>
          </a:prstGeom>
        </p:spPr>
      </p:pic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487787" y="3019029"/>
            <a:ext cx="5334000" cy="609600"/>
          </a:xfrm>
          <a:noFill/>
        </p:spPr>
        <p:txBody>
          <a:bodyPr/>
          <a:lstStyle/>
          <a:p>
            <a:pPr algn="r"/>
            <a:r>
              <a:rPr lang="nb-NO" sz="1800" b="0" kern="0" dirty="0">
                <a:solidFill>
                  <a:srgbClr val="5F5F5F"/>
                </a:solidFill>
                <a:latin typeface="Georgia" pitchFamily="18" charset="0"/>
              </a:rPr>
              <a:t>Medlemsmøte – Forskerforbundet ved USN, </a:t>
            </a:r>
            <a:br>
              <a:rPr lang="nb-NO" sz="1800" b="0" kern="0" dirty="0">
                <a:solidFill>
                  <a:srgbClr val="5F5F5F"/>
                </a:solidFill>
                <a:latin typeface="Georgia" pitchFamily="18" charset="0"/>
              </a:rPr>
            </a:br>
            <a:r>
              <a:rPr lang="nb-NO" sz="1800" b="0" kern="0" dirty="0">
                <a:solidFill>
                  <a:srgbClr val="5F5F5F"/>
                </a:solidFill>
                <a:latin typeface="Georgia" pitchFamily="18" charset="0"/>
              </a:rPr>
              <a:t>21. april 2022</a:t>
            </a:r>
            <a:endParaRPr lang="nb-NO" sz="1800" kern="0" dirty="0">
              <a:solidFill>
                <a:srgbClr val="5F5F5F"/>
              </a:solidFill>
            </a:endParaRPr>
          </a:p>
          <a:p>
            <a:pPr algn="r"/>
            <a:endParaRPr lang="nb-NO" sz="1800" dirty="0">
              <a:solidFill>
                <a:srgbClr val="5F5F5F"/>
              </a:solidFill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04800" y="1795463"/>
            <a:ext cx="2971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700" i="1" dirty="0">
                <a:solidFill>
                  <a:srgbClr val="392182"/>
                </a:solidFill>
                <a:latin typeface="Georgia" pitchFamily="18" charset="0"/>
              </a:rPr>
              <a:t>kunnskap gir vekst</a:t>
            </a: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81000" y="66484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nb-NO" sz="1000" dirty="0">
                <a:solidFill>
                  <a:schemeClr val="bg1"/>
                </a:solidFill>
                <a:latin typeface="Arial" charset="0"/>
              </a:rPr>
              <a:t>www.forskerforbundet.no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 txBox="1">
            <a:spLocks noChangeArrowheads="1"/>
          </p:cNvSpPr>
          <p:nvPr/>
        </p:nvSpPr>
        <p:spPr bwMode="auto">
          <a:xfrm>
            <a:off x="971600" y="2387352"/>
            <a:ext cx="7850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sz="3600" dirty="0">
                <a:solidFill>
                  <a:srgbClr val="5F5F5F"/>
                </a:solidFill>
              </a:rPr>
              <a:t>Hovedoppgjøret 2022</a:t>
            </a:r>
            <a:endParaRPr lang="nb-NO" sz="3600" kern="0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235"/>
            <a:ext cx="9144000" cy="4692149"/>
          </a:xfrm>
          <a:prstGeom prst="rect">
            <a:avLst/>
          </a:prstGeom>
        </p:spPr>
      </p:pic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490973" y="2898603"/>
            <a:ext cx="5334000" cy="609600"/>
          </a:xfrm>
          <a:noFill/>
        </p:spPr>
        <p:txBody>
          <a:bodyPr/>
          <a:lstStyle/>
          <a:p>
            <a:pPr algn="r"/>
            <a:r>
              <a:rPr lang="nb-NO" sz="1800" dirty="0">
                <a:solidFill>
                  <a:srgbClr val="5F5F5F"/>
                </a:solidFill>
              </a:rPr>
              <a:t>Berit.Bratholm@usn.no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04800" y="1795463"/>
            <a:ext cx="2971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700" i="1" dirty="0">
                <a:solidFill>
                  <a:srgbClr val="392182"/>
                </a:solidFill>
                <a:latin typeface="Georgia" pitchFamily="18" charset="0"/>
              </a:rPr>
              <a:t>kunnskap gir vekst</a:t>
            </a: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81000" y="6504384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nb-NO" sz="1000" dirty="0">
                <a:solidFill>
                  <a:srgbClr val="5F5F5F"/>
                </a:solidFill>
                <a:latin typeface="Arial" charset="0"/>
              </a:rPr>
              <a:t>www.forskerforbundet.no</a:t>
            </a:r>
            <a:endParaRPr lang="nb-NO" sz="1000" dirty="0">
              <a:solidFill>
                <a:srgbClr val="5F5F5F"/>
              </a:solidFill>
            </a:endParaRPr>
          </a:p>
        </p:txBody>
      </p:sp>
      <p:sp>
        <p:nvSpPr>
          <p:cNvPr id="11" name="Rectangle 18"/>
          <p:cNvSpPr txBox="1">
            <a:spLocks noChangeArrowheads="1"/>
          </p:cNvSpPr>
          <p:nvPr/>
        </p:nvSpPr>
        <p:spPr bwMode="auto">
          <a:xfrm>
            <a:off x="974786" y="2393519"/>
            <a:ext cx="7850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kern="0" dirty="0">
                <a:solidFill>
                  <a:srgbClr val="5F5F5F"/>
                </a:solidFill>
              </a:rPr>
              <a:t>Hovedoppgjøret 2022 – nasjonalt og lokalt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81000" y="332657"/>
            <a:ext cx="8458200" cy="648072"/>
          </a:xfrm>
        </p:spPr>
        <p:txBody>
          <a:bodyPr/>
          <a:lstStyle/>
          <a:p>
            <a:r>
              <a:rPr lang="nb-NO" dirty="0"/>
              <a:t>To nivåer: </a:t>
            </a:r>
            <a:r>
              <a:rPr lang="nb-NO" dirty="0">
                <a:solidFill>
                  <a:srgbClr val="FF0000"/>
                </a:solidFill>
              </a:rPr>
              <a:t>nasjonalt</a:t>
            </a:r>
            <a:r>
              <a:rPr lang="nb-NO" dirty="0"/>
              <a:t> og </a:t>
            </a:r>
            <a:r>
              <a:rPr lang="nb-NO" dirty="0">
                <a:solidFill>
                  <a:srgbClr val="00B050"/>
                </a:solidFill>
              </a:rPr>
              <a:t>lokalt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i="1" dirty="0">
                <a:solidFill>
                  <a:srgbClr val="FF0000"/>
                </a:solidFill>
              </a:rPr>
              <a:t>Forskerforbundet</a:t>
            </a:r>
            <a:endParaRPr lang="nb-NO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2000" dirty="0"/>
              <a:t>Arbeidsprogram 2022-2024</a:t>
            </a:r>
          </a:p>
          <a:p>
            <a:pPr marL="0" indent="0">
              <a:buNone/>
            </a:pPr>
            <a:endParaRPr lang="nb-NO" sz="2000" b="1" i="1" dirty="0"/>
          </a:p>
          <a:p>
            <a:pPr marL="0" indent="0">
              <a:buNone/>
            </a:pPr>
            <a:endParaRPr lang="nb-NO" sz="2000" b="1" i="1" dirty="0"/>
          </a:p>
          <a:p>
            <a:pPr marL="0" indent="0">
              <a:buNone/>
            </a:pPr>
            <a:r>
              <a:rPr lang="nb-NO" sz="2000" b="1" i="1" dirty="0"/>
              <a:t>Hovedtariffavtalen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99000" y="1844824"/>
            <a:ext cx="4152900" cy="427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i="1" dirty="0">
                <a:solidFill>
                  <a:srgbClr val="00B050"/>
                </a:solidFill>
              </a:rPr>
              <a:t>Forskerforbundet</a:t>
            </a:r>
            <a:endParaRPr lang="nb-NO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sz="2000" dirty="0"/>
              <a:t>Medlemsmøter (21.4.2022)</a:t>
            </a:r>
          </a:p>
          <a:p>
            <a:pPr marL="0" indent="0">
              <a:buNone/>
            </a:pPr>
            <a:endParaRPr lang="nb-NO" sz="2000" b="1" i="1" dirty="0"/>
          </a:p>
          <a:p>
            <a:pPr marL="0" indent="0">
              <a:buNone/>
            </a:pPr>
            <a:endParaRPr lang="nb-NO" sz="2000" b="1" i="1" dirty="0"/>
          </a:p>
          <a:p>
            <a:pPr marL="0" indent="0">
              <a:buNone/>
            </a:pPr>
            <a:r>
              <a:rPr lang="nb-NO" sz="2000" b="1" i="1" dirty="0"/>
              <a:t>USN:</a:t>
            </a:r>
            <a:r>
              <a:rPr lang="nb-NO" sz="2000" b="1" dirty="0"/>
              <a:t> </a:t>
            </a:r>
          </a:p>
          <a:p>
            <a:pPr marL="0" indent="0">
              <a:buNone/>
            </a:pPr>
            <a:r>
              <a:rPr lang="nb-NO" sz="2000" dirty="0"/>
              <a:t>Lokal lønnspolitikk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730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22BB7-60AF-49BC-9129-A32388C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101277"/>
            <a:ext cx="3947924" cy="1467631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150" dirty="0"/>
              <a:t>Forskerforbundet: </a:t>
            </a:r>
            <a:r>
              <a:rPr lang="en-US" sz="3150" dirty="0" err="1"/>
              <a:t>lønns</a:t>
            </a:r>
            <a:r>
              <a:rPr lang="en-US" sz="3150" dirty="0"/>
              <a:t>- og </a:t>
            </a:r>
            <a:r>
              <a:rPr lang="en-US" sz="3150" dirty="0" err="1"/>
              <a:t>arbeidsvilkår</a:t>
            </a:r>
            <a:endParaRPr lang="en-US" sz="315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9BA79-416C-4CA0-AD88-C9DFA5AD7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780928"/>
            <a:ext cx="3371860" cy="3219822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Representantsskapsmøte</a:t>
            </a:r>
            <a:r>
              <a:rPr lang="en-US" sz="2000" dirty="0"/>
              <a:t> 21.-22.10.21- </a:t>
            </a:r>
            <a:r>
              <a:rPr lang="en-US" sz="2000" dirty="0" err="1"/>
              <a:t>hvert</a:t>
            </a:r>
            <a:r>
              <a:rPr lang="en-US" sz="2000" dirty="0"/>
              <a:t> 3. </a:t>
            </a:r>
            <a:r>
              <a:rPr lang="en-US" sz="2000" dirty="0" err="1"/>
              <a:t>år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Forskerforbundets</a:t>
            </a:r>
            <a:r>
              <a:rPr lang="en-US" sz="2000" dirty="0"/>
              <a:t> </a:t>
            </a:r>
            <a:r>
              <a:rPr lang="en-US" sz="2000" dirty="0" err="1"/>
              <a:t>verdiplattform</a:t>
            </a:r>
            <a:r>
              <a:rPr lang="en-US" sz="2000" dirty="0"/>
              <a:t> og </a:t>
            </a:r>
            <a:r>
              <a:rPr lang="en-US" sz="2000" dirty="0" err="1"/>
              <a:t>arbeidsprogram</a:t>
            </a:r>
            <a:r>
              <a:rPr lang="en-US" sz="2000" dirty="0"/>
              <a:t> 2022-2024</a:t>
            </a:r>
          </a:p>
          <a:p>
            <a:endParaRPr lang="en-US" sz="1500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A96FA958-26E2-4A8D-9AB3-0DABF4F483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r="24653"/>
          <a:stretch/>
        </p:blipFill>
        <p:spPr bwMode="auto">
          <a:xfrm>
            <a:off x="3983777" y="1052736"/>
            <a:ext cx="5159081" cy="494801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7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48D359-A1C0-4860-891E-029ADF4B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Forskerforbundets verdiplattform</a:t>
            </a:r>
          </a:p>
        </p:txBody>
      </p:sp>
      <p:pic>
        <p:nvPicPr>
          <p:cNvPr id="7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12CC5983-C09F-453D-841C-2D34C6273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4575" y="2454700"/>
            <a:ext cx="4130112" cy="3097584"/>
          </a:xfr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D9F7BD3-234D-4603-8DE2-EDA4C6D99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003425"/>
            <a:ext cx="4335016" cy="427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100" dirty="0"/>
              <a:t>Formål og grunnverdi</a:t>
            </a:r>
          </a:p>
          <a:p>
            <a:pPr marL="0" indent="0">
              <a:buNone/>
            </a:pPr>
            <a:endParaRPr lang="nb-NO" sz="2100" dirty="0"/>
          </a:p>
          <a:p>
            <a:pPr marL="0" indent="0">
              <a:buNone/>
            </a:pPr>
            <a:endParaRPr lang="nb-NO" sz="2100" dirty="0"/>
          </a:p>
          <a:p>
            <a:pPr marL="0" indent="0">
              <a:buNone/>
            </a:pPr>
            <a:r>
              <a:rPr lang="nb-NO" sz="2100" dirty="0"/>
              <a:t>Lønns- og arbeidsvilkår</a:t>
            </a:r>
          </a:p>
          <a:p>
            <a:pPr marL="0" indent="0">
              <a:buNone/>
            </a:pPr>
            <a:endParaRPr lang="nb-NO" sz="2100" dirty="0"/>
          </a:p>
          <a:p>
            <a:pPr marL="0" indent="0">
              <a:buNone/>
            </a:pPr>
            <a:endParaRPr lang="nb-NO" sz="2100" dirty="0"/>
          </a:p>
          <a:p>
            <a:pPr marL="0" indent="0">
              <a:buNone/>
            </a:pPr>
            <a:r>
              <a:rPr lang="nb-NO" sz="2100" dirty="0"/>
              <a:t>Virkemidler- kultur </a:t>
            </a:r>
          </a:p>
          <a:p>
            <a:pPr marL="0" indent="0">
              <a:buNone/>
            </a:pPr>
            <a:r>
              <a:rPr lang="nb-NO" sz="2100" i="1" dirty="0"/>
              <a:t>… fremme åpenhetskultur mellom alle ledd i forbundet.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659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4FC8DA92-FF7B-45F5-8FCE-2457B006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Forskerforbundets arbeidsprogram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F38E210-AADA-4FC9-A716-D9299CC0E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Lønn og karriereutvikling</a:t>
            </a:r>
          </a:p>
          <a:p>
            <a:pPr marL="0" indent="0">
              <a:buNone/>
            </a:pPr>
            <a:r>
              <a:rPr lang="nb-NO" i="1" dirty="0"/>
              <a:t>Utdanning, kunnskap, kompetanse, ansvar, innsats og resultater skal gi lønnsmessig utvikling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/>
              <a:t>En faglig karriere skal gi like gode lønnsmuligheter som en lederkarriere.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>
                <a:solidFill>
                  <a:srgbClr val="FF0000"/>
                </a:solidFill>
              </a:rPr>
              <a:t>Nye tariffavtaler etableres og eksisterende tariffavtaler videreutvikles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i="1" dirty="0"/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FD8B82-AD18-449B-B0A8-D0552AAE9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3501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BA6445-EE7F-4BEE-B484-CA2429CB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8" y="1081088"/>
            <a:ext cx="6786512" cy="907752"/>
          </a:xfrm>
        </p:spPr>
        <p:txBody>
          <a:bodyPr>
            <a:noAutofit/>
          </a:bodyPr>
          <a:lstStyle/>
          <a:p>
            <a:r>
              <a:rPr lang="nb-NO" sz="1800" dirty="0"/>
              <a:t>Status sentralt, til årets lønnsoppgjør 2022</a:t>
            </a:r>
            <a:br>
              <a:rPr lang="nb-NO" sz="1800" dirty="0"/>
            </a:br>
            <a:r>
              <a:rPr lang="nb-NO" sz="1800" dirty="0"/>
              <a:t>Forskerforbundet: </a:t>
            </a:r>
            <a:r>
              <a:rPr lang="nb-NO" altLang="nb-NO" sz="1800" dirty="0"/>
              <a:t>Staten har mislykkes med å ivareta lønnsutviklingen til utdanningsgruppene</a:t>
            </a:r>
          </a:p>
        </p:txBody>
      </p:sp>
      <p:sp>
        <p:nvSpPr>
          <p:cNvPr id="15363" name="Footer Placeholder 2">
            <a:extLst>
              <a:ext uri="{FF2B5EF4-FFF2-40B4-BE49-F238E27FC236}">
                <a16:creationId xmlns:a16="http://schemas.microsoft.com/office/drawing/2014/main" id="{C331CB02-5BEA-47F6-A25C-C9DA39881D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750">
                <a:solidFill>
                  <a:schemeClr val="bg2"/>
                </a:solidFill>
                <a:latin typeface="Arial" panose="020B0604020202020204" pitchFamily="34" charset="0"/>
              </a:rPr>
              <a:t>www.forskerforbundet.no</a:t>
            </a:r>
            <a:endParaRPr lang="nb-NO" altLang="nb-NO" sz="75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BFA8B175-31F7-42FB-8265-9983A687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15120" r="9636" b="14903"/>
          <a:stretch>
            <a:fillRect/>
          </a:stretch>
        </p:blipFill>
        <p:spPr bwMode="auto">
          <a:xfrm>
            <a:off x="1375254" y="2132856"/>
            <a:ext cx="5645017" cy="391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>
            <a:extLst>
              <a:ext uri="{FF2B5EF4-FFF2-40B4-BE49-F238E27FC236}">
                <a16:creationId xmlns:a16="http://schemas.microsoft.com/office/drawing/2014/main" id="{F97ED539-9889-489D-BFCD-9F08FB0F1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756" y="6100718"/>
            <a:ext cx="44553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1350" dirty="0">
                <a:solidFill>
                  <a:srgbClr val="C00000"/>
                </a:solidFill>
              </a:rPr>
              <a:t>SSB rapport 2022: Lønnsutvikling i det statlige tariffområdet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>
            <a:extLst>
              <a:ext uri="{FF2B5EF4-FFF2-40B4-BE49-F238E27FC236}">
                <a16:creationId xmlns:a16="http://schemas.microsoft.com/office/drawing/2014/main" id="{EA5F436D-C610-4ECD-9D4E-8D95C95A8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750">
                <a:solidFill>
                  <a:schemeClr val="bg2"/>
                </a:solidFill>
                <a:latin typeface="Arial" panose="020B0604020202020204" pitchFamily="34" charset="0"/>
              </a:rPr>
              <a:t>www.forskerforbundet.no</a:t>
            </a:r>
            <a:endParaRPr lang="nb-NO" altLang="nb-NO" sz="750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3253D86E-6153-4D5D-A576-BA0FE93E3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140968"/>
            <a:ext cx="63436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100" dirty="0">
                <a:solidFill>
                  <a:srgbClr val="0070C0"/>
                </a:solidFill>
              </a:rPr>
              <a:t>Konklusjon: </a:t>
            </a:r>
          </a:p>
          <a:p>
            <a:r>
              <a:rPr lang="nb-NO" altLang="nb-NO" sz="1500" dirty="0"/>
              <a:t>”Over perioden fra 2016 til 2020 har ansatte med grunnskole og videregående skole som høyeste oppnådde utdanning hatt sterkest lønnsvekst. Ansatte med mastergrad/hovedfag eller forskerutdanning har hatt lavest lønnsvekst”</a:t>
            </a: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F6415067-8645-45BA-8F08-89456B48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36" y="5535217"/>
            <a:ext cx="44553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1350" dirty="0">
                <a:solidFill>
                  <a:srgbClr val="C00000"/>
                </a:solidFill>
              </a:rPr>
              <a:t>SSB rapport 2022: Lønnsutvikling i det statlige tariffområdet </a:t>
            </a:r>
          </a:p>
        </p:txBody>
      </p:sp>
      <p:sp>
        <p:nvSpPr>
          <p:cNvPr id="16389" name="Title 1">
            <a:extLst>
              <a:ext uri="{FF2B5EF4-FFF2-40B4-BE49-F238E27FC236}">
                <a16:creationId xmlns:a16="http://schemas.microsoft.com/office/drawing/2014/main" id="{A0DDE6B9-D33F-4AF5-85A3-16CA8F61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8" y="1081088"/>
            <a:ext cx="6343650" cy="457200"/>
          </a:xfrm>
        </p:spPr>
        <p:txBody>
          <a:bodyPr>
            <a:noAutofit/>
          </a:bodyPr>
          <a:lstStyle/>
          <a:p>
            <a:r>
              <a:rPr lang="nb-NO" altLang="nb-NO" sz="1800" dirty="0"/>
              <a:t>Resultat: Staten har mislykkes med å ivareta lønnsutviklingen til utdanningsgruppene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D37AAEE-BA9F-43E3-B641-D55A7EF7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541" y="1052513"/>
            <a:ext cx="6343650" cy="457200"/>
          </a:xfrm>
        </p:spPr>
        <p:txBody>
          <a:bodyPr>
            <a:normAutofit fontScale="90000"/>
          </a:bodyPr>
          <a:lstStyle/>
          <a:p>
            <a:r>
              <a:rPr lang="nb-NO" altLang="nb-NO"/>
              <a:t>Dobbelt tap for kunnskapsarbeiderne</a:t>
            </a:r>
          </a:p>
        </p:txBody>
      </p:sp>
      <p:sp>
        <p:nvSpPr>
          <p:cNvPr id="17411" name="Footer Placeholder 2">
            <a:extLst>
              <a:ext uri="{FF2B5EF4-FFF2-40B4-BE49-F238E27FC236}">
                <a16:creationId xmlns:a16="http://schemas.microsoft.com/office/drawing/2014/main" id="{15378FE9-2C6D-46C7-9633-21890BD95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750">
                <a:solidFill>
                  <a:schemeClr val="bg2"/>
                </a:solidFill>
                <a:latin typeface="Arial" panose="020B0604020202020204" pitchFamily="34" charset="0"/>
              </a:rPr>
              <a:t>www.forskerforbundet.no</a:t>
            </a:r>
            <a:endParaRPr lang="nb-NO" altLang="nb-NO" sz="750"/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1B8538AB-ACBD-4B9D-A647-612F6395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5559" t="10710" r="15935" b="6131"/>
          <a:stretch>
            <a:fillRect/>
          </a:stretch>
        </p:blipFill>
        <p:spPr bwMode="auto">
          <a:xfrm>
            <a:off x="971600" y="1646636"/>
            <a:ext cx="3125341" cy="438973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59D3A272-2FD1-471F-B886-00FD20913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2402682"/>
            <a:ext cx="453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altLang="nb-NO" sz="1500" dirty="0"/>
              <a:t> </a:t>
            </a:r>
            <a:r>
              <a:rPr lang="nb-NO" altLang="nb-NO" sz="1800" dirty="0">
                <a:latin typeface="+mj-lt"/>
              </a:rPr>
              <a:t>Gapet til privat sektor øker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altLang="nb-NO" sz="1800" dirty="0">
                <a:latin typeface="+mj-lt"/>
              </a:rPr>
              <a:t> Utdanningsgruppene taper innad i staten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8F5B44-0EC6-44FD-B5B3-D9679C5F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9375"/>
            <a:ext cx="8458200" cy="609600"/>
          </a:xfrm>
        </p:spPr>
        <p:txBody>
          <a:bodyPr wrap="square" anchor="t">
            <a:normAutofit/>
          </a:bodyPr>
          <a:lstStyle/>
          <a:p>
            <a:r>
              <a:rPr lang="nb-NO"/>
              <a:t>Forhandlingene starter 20.4.22-</a:t>
            </a:r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9CF963-2326-40C3-AB1C-AF1CA58E77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r="11668" b="1"/>
          <a:stretch/>
        </p:blipFill>
        <p:spPr bwMode="auto">
          <a:xfrm>
            <a:off x="381000" y="2003425"/>
            <a:ext cx="4152900" cy="42703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D852D2-C515-4AC7-9E37-320D1C358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2003425"/>
            <a:ext cx="4152900" cy="4270375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2200" i="0" dirty="0">
                <a:effectLst/>
              </a:rPr>
              <a:t>Forhandlingsleder Guro Lind i </a:t>
            </a:r>
            <a:r>
              <a:rPr lang="nb-NO" sz="2200" i="0" dirty="0" err="1">
                <a:effectLst/>
              </a:rPr>
              <a:t>Unio</a:t>
            </a:r>
            <a:r>
              <a:rPr lang="nb-NO" sz="2200" i="0" dirty="0">
                <a:effectLst/>
              </a:rPr>
              <a:t> -20.4- VG: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200" i="1" dirty="0">
                <a:effectLst/>
              </a:rPr>
              <a:t>I årets lønnsoppgjør har </a:t>
            </a:r>
            <a:r>
              <a:rPr lang="nb-NO" sz="2200" i="1" dirty="0" err="1">
                <a:effectLst/>
              </a:rPr>
              <a:t>Unio</a:t>
            </a:r>
            <a:r>
              <a:rPr lang="nb-NO" sz="2200" i="1" dirty="0">
                <a:effectLst/>
              </a:rPr>
              <a:t> stat som </a:t>
            </a:r>
            <a:r>
              <a:rPr lang="nb-NO" sz="2200" i="1" dirty="0">
                <a:solidFill>
                  <a:srgbClr val="FF0000"/>
                </a:solidFill>
                <a:effectLst/>
              </a:rPr>
              <a:t>hovedmål</a:t>
            </a:r>
            <a:r>
              <a:rPr lang="nb-NO" sz="2200" i="1" dirty="0">
                <a:effectLst/>
              </a:rPr>
              <a:t> å danne en ny, felles tariffavtale med Akademikerne.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200" i="1" dirty="0">
                <a:effectLst/>
              </a:rPr>
              <a:t>Slik forhandlingssituasjonen er i staten, er dette vår beste mulighet til å sikre en god lønnsutvikling for våre medlemmer.</a:t>
            </a:r>
            <a:endParaRPr lang="nb-NO" sz="2200" i="1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5A1AD3-A22A-46C9-86D6-75001B8C9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1000" y="6400800"/>
            <a:ext cx="3810000" cy="381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www.forskerforbundet.no</a:t>
            </a:r>
          </a:p>
        </p:txBody>
      </p:sp>
    </p:spTree>
    <p:extLst>
      <p:ext uri="{BB962C8B-B14F-4D97-AF65-F5344CB8AC3E}">
        <p14:creationId xmlns:p14="http://schemas.microsoft.com/office/powerpoint/2010/main" val="366188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F1F234-6B52-47FD-8FD1-49F09C7B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Lind fortsetter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CDE0E3-4F7D-455E-9F12-7A14FF16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>
                <a:solidFill>
                  <a:srgbClr val="2B2B2B"/>
                </a:solidFill>
                <a:effectLst/>
                <a:latin typeface="Austin News Text"/>
              </a:rPr>
              <a:t>– Vi er nødt til å ta lønnsstatistikken på alvor. Utdanningsgruppene i staten har tapt over tid – både mot statsansatte med lavere utdanning, og mot utdanningsgruppene i privat sektor. Vi er nødt til å gjøre det vi kan for å endre dette bildet..</a:t>
            </a:r>
            <a:endParaRPr lang="nb-NO" i="1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F5E5BB5-92C9-467C-A0CC-2C92F98020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3062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b="0" i="0" dirty="0">
                <a:solidFill>
                  <a:srgbClr val="444444"/>
                </a:solidFill>
                <a:effectLst/>
              </a:rPr>
              <a:t>Orientering om Hovedtariffavtalen 2020-2022</a:t>
            </a:r>
            <a:br>
              <a:rPr lang="nb-NO" b="0" i="0" dirty="0">
                <a:solidFill>
                  <a:srgbClr val="444444"/>
                </a:solidFill>
                <a:effectLst/>
              </a:rPr>
            </a:br>
            <a:r>
              <a:rPr lang="nb-NO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nb-NO" b="0" i="1" dirty="0">
                <a:solidFill>
                  <a:srgbClr val="444444"/>
                </a:solidFill>
                <a:effectLst/>
              </a:rPr>
              <a:t> anledning til spørsmål</a:t>
            </a:r>
          </a:p>
          <a:p>
            <a:pPr marL="457200" indent="-457200">
              <a:buFont typeface="+mj-lt"/>
              <a:buAutoNum type="arabicPeriod"/>
            </a:pPr>
            <a:r>
              <a:rPr lang="nb-NO" b="0" i="0" dirty="0">
                <a:solidFill>
                  <a:srgbClr val="444444"/>
                </a:solidFill>
                <a:effectLst/>
              </a:rPr>
              <a:t>Informasjon om Hovedoppgjøret 2022</a:t>
            </a:r>
            <a:br>
              <a:rPr lang="nb-NO" b="0" i="0" dirty="0">
                <a:solidFill>
                  <a:srgbClr val="444444"/>
                </a:solidFill>
                <a:effectLst/>
              </a:rPr>
            </a:br>
            <a:r>
              <a:rPr lang="nb-NO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nb-NO" b="0" i="1" dirty="0">
                <a:solidFill>
                  <a:srgbClr val="444444"/>
                </a:solidFill>
                <a:effectLst/>
              </a:rPr>
              <a:t> anledning til spørsmål</a:t>
            </a:r>
          </a:p>
          <a:p>
            <a:pPr marL="457200" indent="-457200">
              <a:buFont typeface="+mj-lt"/>
              <a:buAutoNum type="arabicPeriod"/>
            </a:pPr>
            <a:r>
              <a:rPr lang="nb-NO" b="0" i="0" dirty="0">
                <a:solidFill>
                  <a:srgbClr val="444444"/>
                </a:solidFill>
                <a:effectLst/>
              </a:rPr>
              <a:t>Eventuelt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55FD90E-D738-46F1-9703-78724CBF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80729"/>
            <a:ext cx="8458200" cy="648072"/>
          </a:xfrm>
        </p:spPr>
        <p:txBody>
          <a:bodyPr/>
          <a:lstStyle/>
          <a:p>
            <a:br>
              <a:rPr lang="nb-NO" sz="2000" dirty="0"/>
            </a:br>
            <a:r>
              <a:rPr lang="nb-NO" sz="2000" dirty="0"/>
              <a:t>Krav 1:  Økonomi- fremsatt 20.4.22</a:t>
            </a:r>
            <a:br>
              <a:rPr lang="nb-NO" sz="2000" dirty="0"/>
            </a:b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F685A42-76BD-4598-9F9B-7901BB077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/>
              <a:t>At utdanning, kompetanse, ansvar og risiko skal verdsettes bedre lønnsmessig. Lønnsutviklingen i det statlige tariffområdet (2022): Fløtre/Grini, Statistisk sentralbyrå.</a:t>
            </a:r>
          </a:p>
          <a:p>
            <a:pPr marL="0" indent="0">
              <a:buNone/>
            </a:pPr>
            <a:r>
              <a:rPr lang="nb-NO" sz="2000" dirty="0"/>
              <a:t> </a:t>
            </a:r>
          </a:p>
          <a:p>
            <a:pPr marL="0" indent="0">
              <a:buNone/>
            </a:pPr>
            <a:r>
              <a:rPr lang="nb-NO" sz="2000" dirty="0"/>
              <a:t>En klar reallønnsvekst for de med høyere utdanning </a:t>
            </a:r>
            <a:r>
              <a:rPr lang="nb-NO" sz="2000" i="1" dirty="0"/>
              <a:t>(</a:t>
            </a:r>
            <a:r>
              <a:rPr lang="nb-NO" sz="2000" i="1" dirty="0" err="1"/>
              <a:t>dvs</a:t>
            </a:r>
            <a:r>
              <a:rPr lang="nb-NO" sz="2000" i="1" dirty="0"/>
              <a:t> master/ dr. grad)</a:t>
            </a:r>
            <a:r>
              <a:rPr lang="nb-NO" sz="2000" dirty="0"/>
              <a:t>, som dokumentert har hatt dårligst lønnsutvikling i staten.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At etterslepet fra lønnsoppgjørene i 2020 og 2021 tas igjen</a:t>
            </a:r>
            <a:r>
              <a:rPr lang="nb-NO" dirty="0"/>
              <a:t>.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EC5DD87-EF26-4D08-9EA6-C8E0A6995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dirty="0"/>
              <a:t>www.forskerforbundet.no</a:t>
            </a:r>
            <a:endParaRPr lang="nb-NO" dirty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2882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7433DD-0B65-4135-8E1D-6D59D2CD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Lønnssystem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15338E-CB49-4574-BF2F-0873F3922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/>
              <a:t>• Utdanning må lønne seg.  </a:t>
            </a:r>
            <a:r>
              <a:rPr lang="nb-NO" sz="2000" dirty="0" err="1"/>
              <a:t>Unio</a:t>
            </a:r>
            <a:r>
              <a:rPr lang="nb-NO" sz="2000" dirty="0"/>
              <a:t> krever et lønnssystem som sikrer en minimums inngangsverdi for nytilsatte basert på utdanningsnivå.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• Et lønnssystem som er basert på ansiennitet i stillingskode.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• At det etableres ordninger ved overgang til et nytt lønnssystem som sikrer forutsigbarhet for lønnsutvikling til de ansatte i tariffperioden.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• </a:t>
            </a:r>
            <a:r>
              <a:rPr lang="nb-NO" sz="2000" dirty="0" err="1"/>
              <a:t>Unio</a:t>
            </a:r>
            <a:r>
              <a:rPr lang="nb-NO" sz="2000" dirty="0"/>
              <a:t> legger til grunn at de uorganiserte som tidligere år følger den største avtalen.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27941E-605A-48CA-8913-EB48A273CF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5313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DE62E-A5BE-479A-8BCB-9DCD1971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hovedoppgjøret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B0BB1D-D6FC-4EC5-A6F7-2C138DC056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/>
              <a:t>Nasjonalt:</a:t>
            </a:r>
          </a:p>
          <a:p>
            <a:pPr marL="0" indent="0">
              <a:buNone/>
            </a:pPr>
            <a:r>
              <a:rPr lang="nb-NO" sz="2000" dirty="0"/>
              <a:t>Krav fremsettes før 20.4.22</a:t>
            </a:r>
          </a:p>
          <a:p>
            <a:pPr marL="0" indent="0">
              <a:buNone/>
            </a:pPr>
            <a:r>
              <a:rPr lang="nb-NO" sz="2000" dirty="0"/>
              <a:t>Forhandlinger: 20.-30.4.22</a:t>
            </a:r>
          </a:p>
          <a:p>
            <a:pPr marL="0" indent="0">
              <a:buNone/>
            </a:pPr>
            <a:r>
              <a:rPr lang="nb-NO" sz="2000" dirty="0"/>
              <a:t>Mekling: 21.-23.5.22</a:t>
            </a:r>
          </a:p>
          <a:p>
            <a:pPr marL="0" indent="0">
              <a:buNone/>
            </a:pPr>
            <a:r>
              <a:rPr lang="nb-NO" sz="2000" dirty="0"/>
              <a:t>Ikke enighet: Første mulige streikedag; 24.5.22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1757A9C-4847-442D-8759-69696542E2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000" b="1" dirty="0"/>
              <a:t>Lokalt:</a:t>
            </a:r>
            <a:r>
              <a:rPr lang="nb-NO" sz="2000" dirty="0"/>
              <a:t> Forskerforbundet ved USN vår 2022</a:t>
            </a:r>
          </a:p>
          <a:p>
            <a:r>
              <a:rPr lang="nb-NO" sz="2000" dirty="0"/>
              <a:t>E-post 5. april angående oppdatering av Min side og info om oppgjøret 2022.</a:t>
            </a:r>
          </a:p>
          <a:p>
            <a:r>
              <a:rPr lang="nb-NO" sz="2000" dirty="0"/>
              <a:t>Svært mange responderte</a:t>
            </a:r>
          </a:p>
          <a:p>
            <a:r>
              <a:rPr lang="nb-NO" sz="2000" dirty="0"/>
              <a:t>Vi innkaller til medlemsmøter så fort det er behov for mere info til og fra oss i lokallagsstyrets </a:t>
            </a:r>
            <a:r>
              <a:rPr lang="nb-NO" sz="2000" dirty="0" err="1"/>
              <a:t>forhandlingdelegasjon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3140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81FF0A-8FF3-4369-8AF5-A1BCFF9F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24744"/>
            <a:ext cx="8458200" cy="834231"/>
          </a:xfrm>
        </p:spPr>
        <p:txBody>
          <a:bodyPr/>
          <a:lstStyle/>
          <a:p>
            <a:r>
              <a:rPr lang="nb-NO" dirty="0"/>
              <a:t>Forskerforbundet ved USN </a:t>
            </a:r>
            <a:br>
              <a:rPr lang="nb-NO" dirty="0"/>
            </a:br>
            <a:r>
              <a:rPr lang="nb-NO" dirty="0"/>
              <a:t>– forhandlingsdelegasjon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0AB576-A648-48E7-8665-D7AF171C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204864"/>
            <a:ext cx="4152900" cy="4198367"/>
          </a:xfrm>
        </p:spPr>
        <p:txBody>
          <a:bodyPr/>
          <a:lstStyle/>
          <a:p>
            <a:r>
              <a:rPr lang="nb-NO" dirty="0"/>
              <a:t>Berit Bratholm – leder</a:t>
            </a:r>
          </a:p>
          <a:p>
            <a:r>
              <a:rPr lang="nb-NO" dirty="0"/>
              <a:t>Ansgar Ødegård</a:t>
            </a:r>
          </a:p>
          <a:p>
            <a:r>
              <a:rPr lang="nb-NO" dirty="0"/>
              <a:t>Sigurd Kraft Gulbrandsen</a:t>
            </a:r>
          </a:p>
          <a:p>
            <a:r>
              <a:rPr lang="nb-NO" dirty="0"/>
              <a:t>Tony Burner</a:t>
            </a:r>
          </a:p>
        </p:txBody>
      </p:sp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3441CD46-D216-40C8-BDF9-AD26FD61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24" y="2780928"/>
            <a:ext cx="2430780" cy="17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ee the source image">
            <a:extLst>
              <a:ext uri="{FF2B5EF4-FFF2-40B4-BE49-F238E27FC236}">
                <a16:creationId xmlns:a16="http://schemas.microsoft.com/office/drawing/2014/main" id="{4AA4B65E-9CAF-4C76-B766-6BFD5933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89" y="3609611"/>
            <a:ext cx="1870472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286E20C-46A2-4AF2-9677-EDE1547CEC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646705" y="2025905"/>
            <a:ext cx="2109399" cy="142049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29332CF-9DFE-45F4-BFD7-97EFE471F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4304047"/>
            <a:ext cx="132904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9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000"/>
            <a:ext cx="9144000" cy="4692149"/>
          </a:xfrm>
          <a:prstGeom prst="rect">
            <a:avLst/>
          </a:prstGeom>
        </p:spPr>
      </p:pic>
      <p:sp>
        <p:nvSpPr>
          <p:cNvPr id="7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007339"/>
            <a:ext cx="5175448" cy="609600"/>
          </a:xfrm>
          <a:noFill/>
        </p:spPr>
        <p:txBody>
          <a:bodyPr/>
          <a:lstStyle/>
          <a:p>
            <a:pPr algn="r"/>
            <a:r>
              <a:rPr lang="nb-NO" sz="1800" dirty="0">
                <a:solidFill>
                  <a:schemeClr val="bg1"/>
                </a:solidFill>
              </a:rPr>
              <a:t>Berit.Bratholm@usn.no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12813" y="3175248"/>
            <a:ext cx="7691635" cy="685800"/>
          </a:xfrm>
          <a:noFill/>
        </p:spPr>
        <p:txBody>
          <a:bodyPr/>
          <a:lstStyle/>
          <a:p>
            <a:pPr algn="r"/>
            <a:r>
              <a:rPr lang="nb-NO" b="0" dirty="0">
                <a:solidFill>
                  <a:schemeClr val="bg1"/>
                </a:solidFill>
                <a:latin typeface="Georgia" pitchFamily="18" charset="0"/>
              </a:rPr>
              <a:t>Hovedtariffoppgjøret i Staten- 2022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04800" y="1795463"/>
            <a:ext cx="2971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700" i="1" dirty="0">
                <a:solidFill>
                  <a:srgbClr val="392182"/>
                </a:solidFill>
                <a:latin typeface="Georgia" pitchFamily="18" charset="0"/>
              </a:rPr>
              <a:t>kunnskap gir vekst</a:t>
            </a: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81000" y="64008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nb-NO" sz="1000">
                <a:solidFill>
                  <a:schemeClr val="bg1"/>
                </a:solidFill>
                <a:latin typeface="Arial" charset="0"/>
              </a:rPr>
              <a:t>www.forskerforbundet.no</a:t>
            </a:r>
            <a:endParaRPr lang="nb-NO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E5F0BC4-02ED-406D-83EB-379506DC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Hovedtariffavtalen i Staten </a:t>
            </a:r>
            <a:r>
              <a:rPr lang="nb-NO" b="0" dirty="0"/>
              <a:t>(LO, YS, UNIO)</a:t>
            </a:r>
            <a:r>
              <a:rPr lang="nb-NO" sz="3300" b="0" dirty="0"/>
              <a:t> </a:t>
            </a:r>
            <a:endParaRPr lang="nb-NO" b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1007E9-AC65-443E-BB6A-80F671179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Lokale bestemmelser del 2:</a:t>
            </a:r>
          </a:p>
          <a:p>
            <a:pPr marL="0" indent="0">
              <a:buNone/>
            </a:pPr>
            <a:r>
              <a:rPr lang="nb-NO" sz="2000" dirty="0"/>
              <a:t>Lokal lønnspolitikk, lokale og individuelle forhandlinger</a:t>
            </a:r>
          </a:p>
          <a:p>
            <a:pPr marL="0" indent="0">
              <a:buNone/>
            </a:pPr>
            <a:r>
              <a:rPr lang="nb-NO" sz="2000" b="1" dirty="0"/>
              <a:t>Fellesbestemmelsene del 3:</a:t>
            </a:r>
          </a:p>
          <a:p>
            <a:pPr marL="0" indent="0">
              <a:buNone/>
            </a:pPr>
            <a:r>
              <a:rPr lang="nb-NO" sz="2000" dirty="0"/>
              <a:t>Lønnsplan, innplassering, ansiennitet. </a:t>
            </a:r>
          </a:p>
          <a:p>
            <a:pPr marL="0" indent="0">
              <a:buNone/>
            </a:pPr>
            <a:r>
              <a:rPr lang="nb-NO" sz="2000" b="1" dirty="0"/>
              <a:t>Pensjon 4: </a:t>
            </a:r>
          </a:p>
          <a:p>
            <a:pPr marL="0" indent="0">
              <a:buNone/>
            </a:pPr>
            <a:r>
              <a:rPr lang="nb-NO" sz="2000" dirty="0"/>
              <a:t>Tjenestepensjon, AFP, </a:t>
            </a:r>
          </a:p>
          <a:p>
            <a:pPr marL="0" indent="0">
              <a:buNone/>
            </a:pPr>
            <a:r>
              <a:rPr lang="nb-NO" sz="2000" b="1" dirty="0"/>
              <a:t>Diverse 5:</a:t>
            </a:r>
          </a:p>
          <a:p>
            <a:pPr marL="0" indent="0">
              <a:buNone/>
            </a:pPr>
            <a:r>
              <a:rPr lang="nb-NO" sz="2000" dirty="0"/>
              <a:t>Boliglån, opplæring, medbestemmelse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3BD5E39-EC41-490D-8C8A-54C633B3515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91100" y="2003425"/>
            <a:ext cx="4152900" cy="4270375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74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77773B-2CBA-4CC9-AD8B-4AA9370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USN- lokal lønnspolitikk </a:t>
            </a:r>
            <a:r>
              <a:rPr lang="nb-NO" sz="2000" dirty="0"/>
              <a:t>(19.8.21)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85BE8D-4C2B-41F1-B4C7-55313748C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Partene er enige om at den lokale lønnspolitikken skal være gjenstand for utvikling over tid i samarbeid mellom universitetets ledelse og tjenestemanns-organisasjonene. </a:t>
            </a:r>
          </a:p>
          <a:p>
            <a:endParaRPr lang="nb-NO" dirty="0"/>
          </a:p>
          <a:p>
            <a:r>
              <a:rPr lang="nb-NO" dirty="0"/>
              <a:t>Utformes slik at likelønn, kompetanse og ansvar </a:t>
            </a:r>
            <a:r>
              <a:rPr lang="nb-NO" dirty="0" err="1"/>
              <a:t>hensynstas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3DF0197-4B23-463E-908A-CC85A5BA64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9542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F52FAB-4C2C-42A9-AF05-65A4BCC8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Særlig grunnlag (2.5.3 HTA): 1-3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FD577D-28A0-41DB-9C40-A0469E2F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1. 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Har skjedd vesentlige endringer i stillingen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Er planlagt eller gjennomført tiltak som fører til økt effektivitet, produktivitet,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Er gjennomført omorganiseringer/organisatoriske endringer … oppstått ubegrunnede lønnsforskjeller.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E2FF743-CD7E-40A9-8359-CAFF25113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8619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6BDEA-A657-41B6-B4EA-C582F527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Særlig grunnlag (2.5.3 HTA): 1-3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758F74-60D9-46C5-9B25-976641FA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2.</a:t>
            </a:r>
          </a:p>
          <a:p>
            <a:pPr marL="0" indent="0">
              <a:buNone/>
            </a:pPr>
            <a:r>
              <a:rPr lang="nb-NO" dirty="0"/>
              <a:t>en arbeidstaker eller grupper av arbeidstakere når det er særlige vansker med å rekruttere eller beholde spesielt kvalifisert arbeidskraft, eller som har gjort en ekstraordinær arbeidsinnsats. </a:t>
            </a:r>
          </a:p>
          <a:p>
            <a:pPr marL="0" indent="0">
              <a:buNone/>
            </a:pPr>
            <a:r>
              <a:rPr lang="nb-NO" b="1" dirty="0"/>
              <a:t>3. </a:t>
            </a:r>
            <a:r>
              <a:rPr lang="nb-NO" dirty="0"/>
              <a:t>Der dokumenterte lønnsforskjeller ikke kan forklares med annet enn kjønn, </a:t>
            </a:r>
            <a:r>
              <a:rPr lang="nb-NO" dirty="0">
                <a:solidFill>
                  <a:schemeClr val="tx1"/>
                </a:solidFill>
              </a:rPr>
              <a:t>… Det samme gjelder der dokumenterte lønnsforskjeller ikke kan forklares med annet enn diskrimineringsgrunnlagene i likestillings- og diskrimineringslovens § 6.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55EDD7-C5F2-4C08-9587-146B1F7F3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2370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5966C0-1D79-433C-9D37-7F0BD1A2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Virkemidler, utvalgte fra Hovedtariffavtalen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92A958-CBD4-44B4-A196-2C4F07089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583" y="2060848"/>
            <a:ext cx="4152900" cy="427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2.5.4 Virkemidler- utdrag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a) Arbeidstaker i stilling plassert i lønnsramme, kan få endret plassering innenfor lønnsrammens alternativer. </a:t>
            </a:r>
          </a:p>
          <a:p>
            <a:pPr marL="0" indent="0">
              <a:buNone/>
            </a:pPr>
            <a:endParaRPr lang="nb-N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b) Stillinger kan omgjøres til annen stillingskode. </a:t>
            </a:r>
          </a:p>
          <a:p>
            <a:pPr marL="0" indent="0">
              <a:buNone/>
            </a:pPr>
            <a:endParaRPr lang="nb-N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e) Tilstå fast eller tidsavgrenset kronetillegg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nb-N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346D2C8-C239-4C2C-B8CE-7D6D52554E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2.5.5 Ansettelse i ledig stilling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1.Ved lønnsplassering tas hensyn til likelønn. </a:t>
            </a:r>
          </a:p>
          <a:p>
            <a:pPr marL="0" indent="0">
              <a:buNone/>
            </a:pPr>
            <a:endParaRPr lang="nb-N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2. Arbeidsgiver skal inntil 12 måneder etter ansettelse, lønnsplassering på ny. </a:t>
            </a:r>
          </a:p>
          <a:p>
            <a:pPr marL="0" indent="0">
              <a:buNone/>
            </a:pPr>
            <a:endParaRPr lang="nb-N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>
                <a:solidFill>
                  <a:srgbClr val="FF0000"/>
                </a:solidFill>
                <a:latin typeface="Arial" panose="020B0604020202020204" pitchFamily="34" charset="0"/>
              </a:rPr>
              <a:t>Ny arbeidsavtale- reell forhandling!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3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603E72-7F95-436A-A025-5C7B11D4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Lønn: USN og nasjonalt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F81BA2-C0EE-4E00-A607-2F53B1683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772817"/>
            <a:ext cx="4152900" cy="4500984"/>
          </a:xfrm>
        </p:spPr>
        <p:txBody>
          <a:bodyPr/>
          <a:lstStyle/>
          <a:p>
            <a:endParaRPr lang="nb-NO" sz="2400" dirty="0"/>
          </a:p>
          <a:p>
            <a:r>
              <a:rPr lang="nb-NO" sz="2400" dirty="0"/>
              <a:t>Kontakte din lokale tillitsvalgte</a:t>
            </a:r>
          </a:p>
          <a:p>
            <a:r>
              <a:rPr lang="nb-NO" sz="2400" dirty="0"/>
              <a:t>Individuelle forhandlinger  </a:t>
            </a:r>
            <a:r>
              <a:rPr lang="nb-NO" sz="2400" dirty="0" err="1"/>
              <a:t>ca</a:t>
            </a:r>
            <a:r>
              <a:rPr lang="nb-NO" sz="2400" dirty="0"/>
              <a:t> 4 ganger i året -2.5.3</a:t>
            </a:r>
          </a:p>
          <a:p>
            <a:r>
              <a:rPr lang="nb-NO" sz="2400" dirty="0"/>
              <a:t>Forberedelser til tariff 2022 startet dagen etter siste oppgjør</a:t>
            </a:r>
          </a:p>
          <a:p>
            <a:r>
              <a:rPr lang="nb-NO" sz="2400" dirty="0"/>
              <a:t>Leder i FF – Guro Lind- forhandlingsleder UNIO stat. </a:t>
            </a:r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1026" name="Picture 2" descr="Image result for onkel skrue">
            <a:extLst>
              <a:ext uri="{FF2B5EF4-FFF2-40B4-BE49-F238E27FC236}">
                <a16:creationId xmlns:a16="http://schemas.microsoft.com/office/drawing/2014/main" id="{0FF7BF8E-6B0F-4A44-AF31-508A834216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583310" cy="31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63403"/>
      </p:ext>
    </p:extLst>
  </p:cSld>
  <p:clrMapOvr>
    <a:masterClrMapping/>
  </p:clrMapOvr>
</p:sld>
</file>

<file path=ppt/theme/theme1.xml><?xml version="1.0" encoding="utf-8"?>
<a:theme xmlns:a="http://schemas.openxmlformats.org/drawingml/2006/main" name="Mal1_bok">
  <a:themeElements>
    <a:clrScheme name="Mal1_bo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l1_bok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Mal1_b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Mal5_tavle</Template>
  <TotalTime>229</TotalTime>
  <Words>1268</Words>
  <Application>Microsoft Office PowerPoint</Application>
  <PresentationFormat>Skjermfremvisning (4:3)</PresentationFormat>
  <Paragraphs>195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Austin News Text</vt:lpstr>
      <vt:lpstr>Georgia</vt:lpstr>
      <vt:lpstr>Times</vt:lpstr>
      <vt:lpstr>Mal1_bok</vt:lpstr>
      <vt:lpstr>PowerPoint-presentasjon</vt:lpstr>
      <vt:lpstr>Agenda</vt:lpstr>
      <vt:lpstr>Hovedtariffoppgjøret i Staten- 2022</vt:lpstr>
      <vt:lpstr>Hovedtariffavtalen i Staten (LO, YS, UNIO) </vt:lpstr>
      <vt:lpstr>USN- lokal lønnspolitikk (19.8.21)</vt:lpstr>
      <vt:lpstr>Særlig grunnlag (2.5.3 HTA): 1-3</vt:lpstr>
      <vt:lpstr>Særlig grunnlag (2.5.3 HTA): 1-3</vt:lpstr>
      <vt:lpstr>Virkemidler, utvalgte fra Hovedtariffavtalen</vt:lpstr>
      <vt:lpstr>Lønn: USN og nasjonalt</vt:lpstr>
      <vt:lpstr>PowerPoint-presentasjon</vt:lpstr>
      <vt:lpstr>To nivåer: nasjonalt og lokalt</vt:lpstr>
      <vt:lpstr>Forskerforbundet: lønns- og arbeidsvilkår</vt:lpstr>
      <vt:lpstr>Forskerforbundets verdiplattform</vt:lpstr>
      <vt:lpstr>Forskerforbundets arbeidsprogram</vt:lpstr>
      <vt:lpstr>Status sentralt, til årets lønnsoppgjør 2022 Forskerforbundet: Staten har mislykkes med å ivareta lønnsutviklingen til utdanningsgruppene</vt:lpstr>
      <vt:lpstr>Resultat: Staten har mislykkes med å ivareta lønnsutviklingen til utdanningsgruppene</vt:lpstr>
      <vt:lpstr>Dobbelt tap for kunnskapsarbeiderne</vt:lpstr>
      <vt:lpstr>Forhandlingene starter 20.4.22-</vt:lpstr>
      <vt:lpstr>Lind fortsetter</vt:lpstr>
      <vt:lpstr> Krav 1:  Økonomi- fremsatt 20.4.22  </vt:lpstr>
      <vt:lpstr>Lønnssystem</vt:lpstr>
      <vt:lpstr>Tidsplan hovedoppgjøret 2022</vt:lpstr>
      <vt:lpstr>Forskerforbundet ved USN  – forhandlingsdelegasjon 2022</vt:lpstr>
    </vt:vector>
  </TitlesOfParts>
  <Company>Egroup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Sigurd Hareide</dc:creator>
  <cp:lastModifiedBy>Sigurd Hareide</cp:lastModifiedBy>
  <cp:revision>9</cp:revision>
  <cp:lastPrinted>2022-04-21T08:47:48Z</cp:lastPrinted>
  <dcterms:created xsi:type="dcterms:W3CDTF">2022-04-19T11:36:24Z</dcterms:created>
  <dcterms:modified xsi:type="dcterms:W3CDTF">2022-04-21T13:34:46Z</dcterms:modified>
</cp:coreProperties>
</file>