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8"/>
  </p:notesMasterIdLst>
  <p:sldIdLst>
    <p:sldId id="256" r:id="rId2"/>
    <p:sldId id="318" r:id="rId3"/>
    <p:sldId id="319" r:id="rId4"/>
    <p:sldId id="323" r:id="rId5"/>
    <p:sldId id="324" r:id="rId6"/>
    <p:sldId id="322" r:id="rId7"/>
  </p:sldIdLst>
  <p:sldSz cx="9144000" cy="6858000" type="screen4x3"/>
  <p:notesSz cx="6797675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unn Solgaard" initials="JS" lastIdx="2" clrIdx="0">
    <p:extLst>
      <p:ext uri="{19B8F6BF-5375-455C-9EA6-DF929625EA0E}">
        <p15:presenceInfo xmlns:p15="http://schemas.microsoft.com/office/powerpoint/2012/main" userId="S::jorunn.solgaard@forskerforbundet.no::59634f1d-b547-4aed-97d6-7c04991800a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392182"/>
    <a:srgbClr val="D7D3E6"/>
    <a:srgbClr val="CCCCCC"/>
    <a:srgbClr val="BFBFBF"/>
    <a:srgbClr val="E7D7BD"/>
    <a:srgbClr val="DFDFC8"/>
    <a:srgbClr val="3333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4" d="100"/>
          <a:sy n="104" d="100"/>
        </p:scale>
        <p:origin x="14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-1488" y="-9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9" y="4689515"/>
            <a:ext cx="4984962" cy="444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2"/>
            <a:ext cx="2945659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379032"/>
            <a:ext cx="2945659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E46E1B-D3F5-4FC2-9FD9-8123DC65DC6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2747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C389EB-52FD-486B-B582-3775FBC8231A}" type="slidenum">
              <a:rPr lang="nb-NO"/>
              <a:pPr/>
              <a:t>1</a:t>
            </a:fld>
            <a:endParaRPr lang="nb-NO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69383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66602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24650" y="1349375"/>
            <a:ext cx="2114550" cy="49244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81000" y="1349375"/>
            <a:ext cx="6191250" cy="49244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72301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61912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63970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81000" y="2003425"/>
            <a:ext cx="4152900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86300" y="2003425"/>
            <a:ext cx="4152900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89467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8312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97848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81773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50469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92164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349375"/>
            <a:ext cx="845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tittelstil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003425"/>
            <a:ext cx="8458200" cy="427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tekststiler i malen</a:t>
            </a:r>
          </a:p>
          <a:p>
            <a:pPr lvl="1"/>
            <a:r>
              <a:rPr lang="en-US"/>
              <a:t>Andre nivå</a:t>
            </a:r>
          </a:p>
          <a:p>
            <a:pPr lvl="2"/>
            <a:r>
              <a:rPr lang="en-US"/>
              <a:t>Tredje nivå</a:t>
            </a:r>
          </a:p>
          <a:p>
            <a:pPr lvl="3"/>
            <a:r>
              <a:rPr lang="en-US"/>
              <a:t>Fjerde nivå</a:t>
            </a:r>
          </a:p>
          <a:p>
            <a:pPr lvl="4"/>
            <a:r>
              <a:rPr lang="en-US"/>
              <a:t>Femte nivå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381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  <p:pic>
        <p:nvPicPr>
          <p:cNvPr id="145413" name="Picture 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9pPr>
    </p:titleStyle>
    <p:bodyStyle>
      <a:lvl1pPr marL="187325" indent="-187325" algn="l" rtl="0" eaLnBrk="1" fontAlgn="base" hangingPunct="1">
        <a:spcBef>
          <a:spcPct val="30000"/>
        </a:spcBef>
        <a:spcAft>
          <a:spcPct val="0"/>
        </a:spcAft>
        <a:buClr>
          <a:srgbClr val="B22644"/>
        </a:buClr>
        <a:buFont typeface="Times"/>
        <a:buChar char="•"/>
        <a:defRPr sz="2400">
          <a:solidFill>
            <a:srgbClr val="333333"/>
          </a:solidFill>
          <a:latin typeface="+mn-lt"/>
          <a:ea typeface="+mn-ea"/>
          <a:cs typeface="+mn-cs"/>
        </a:defRPr>
      </a:lvl1pPr>
      <a:lvl2pPr marL="557213" indent="-179388" algn="l" rtl="0" eaLnBrk="1" fontAlgn="base" hangingPunct="1">
        <a:spcBef>
          <a:spcPct val="0"/>
        </a:spcBef>
        <a:spcAft>
          <a:spcPct val="0"/>
        </a:spcAft>
        <a:buClr>
          <a:srgbClr val="B22644"/>
        </a:buClr>
        <a:buFont typeface="Times"/>
        <a:buChar char="•"/>
        <a:defRPr sz="2000">
          <a:solidFill>
            <a:srgbClr val="333333"/>
          </a:solidFill>
          <a:latin typeface="+mn-lt"/>
        </a:defRPr>
      </a:lvl2pPr>
      <a:lvl3pPr marL="842963" indent="-163513" algn="l" rtl="0" eaLnBrk="1" fontAlgn="base" hangingPunct="1">
        <a:spcBef>
          <a:spcPct val="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3pPr>
      <a:lvl4pPr marL="1116013" indent="-152400" algn="l" rtl="0" eaLnBrk="1" fontAlgn="base" hangingPunct="1">
        <a:spcBef>
          <a:spcPct val="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4pPr>
      <a:lvl5pPr marL="14271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5pPr>
      <a:lvl6pPr marL="18843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6pPr>
      <a:lvl7pPr marL="23415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7pPr>
      <a:lvl8pPr marL="27987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8pPr>
      <a:lvl9pPr marL="32559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3235"/>
            <a:ext cx="9144000" cy="4692149"/>
          </a:xfrm>
          <a:prstGeom prst="rect">
            <a:avLst/>
          </a:prstGeom>
        </p:spPr>
      </p:pic>
      <p:sp>
        <p:nvSpPr>
          <p:cNvPr id="2065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3486472" y="3225552"/>
            <a:ext cx="5334000" cy="381000"/>
          </a:xfrm>
          <a:noFill/>
        </p:spPr>
        <p:txBody>
          <a:bodyPr/>
          <a:lstStyle/>
          <a:p>
            <a:pPr algn="r"/>
            <a:endParaRPr lang="nb-NO" sz="1800" dirty="0">
              <a:solidFill>
                <a:srgbClr val="5F5F5F"/>
              </a:solidFill>
            </a:endParaRP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04800" y="1795463"/>
            <a:ext cx="2971800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700" i="1" dirty="0">
                <a:solidFill>
                  <a:srgbClr val="392182"/>
                </a:solidFill>
                <a:latin typeface="Georgia" pitchFamily="18" charset="0"/>
              </a:rPr>
              <a:t>kunnskap gir vekst</a:t>
            </a: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381000" y="6504384"/>
            <a:ext cx="381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nb-NO" sz="1000" dirty="0">
                <a:solidFill>
                  <a:srgbClr val="5F5F5F"/>
                </a:solidFill>
                <a:latin typeface="Arial" charset="0"/>
              </a:rPr>
              <a:t>www.forskerforbundet.no</a:t>
            </a:r>
            <a:endParaRPr lang="nb-NO" sz="1000" dirty="0">
              <a:solidFill>
                <a:srgbClr val="5F5F5F"/>
              </a:solidFill>
            </a:endParaRPr>
          </a:p>
        </p:txBody>
      </p:sp>
      <p:sp>
        <p:nvSpPr>
          <p:cNvPr id="11" name="Rectangle 18"/>
          <p:cNvSpPr txBox="1">
            <a:spLocks noChangeArrowheads="1"/>
          </p:cNvSpPr>
          <p:nvPr/>
        </p:nvSpPr>
        <p:spPr bwMode="auto">
          <a:xfrm>
            <a:off x="971600" y="2193235"/>
            <a:ext cx="7850187" cy="893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33333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33333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33333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33333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33333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33333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33333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33333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dirty="0"/>
              <a:t>Medlemsmøte i Forskerforbundet ved USN</a:t>
            </a:r>
          </a:p>
          <a:p>
            <a:pPr algn="r" eaLnBrk="1" hangingPunct="1"/>
            <a:r>
              <a:rPr lang="nb-NO" dirty="0"/>
              <a:t>Zoom 19.1.21, kl. </a:t>
            </a:r>
            <a:r>
              <a:rPr lang="nb-NO"/>
              <a:t>14.00-15.30</a:t>
            </a:r>
            <a:endParaRPr lang="nb-NO" kern="0" dirty="0">
              <a:solidFill>
                <a:srgbClr val="5F5F5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nb-NO" dirty="0"/>
              <a:t>Velkommen v/Ansgar Ødegård </a:t>
            </a:r>
          </a:p>
          <a:p>
            <a:pPr marL="457200" indent="-457200">
              <a:buFont typeface="+mj-lt"/>
              <a:buAutoNum type="arabicParenR"/>
            </a:pPr>
            <a:r>
              <a:rPr lang="nb-NO" dirty="0"/>
              <a:t>Kort intro: Prinsipper og retningslinjer for arbeidsplanlegging v/Berit Bratholm</a:t>
            </a:r>
          </a:p>
          <a:p>
            <a:pPr marL="457200" indent="-457200">
              <a:buFont typeface="+mj-lt"/>
              <a:buAutoNum type="arabicParenR"/>
            </a:pPr>
            <a:r>
              <a:rPr lang="nb-NO" dirty="0"/>
              <a:t>Revisjon av Retningslinjer for arbeidsplanlegging ved USN v/dekan Hans Anton Stubberud, utvalgsleder for arbeidsgruppen </a:t>
            </a:r>
          </a:p>
          <a:p>
            <a:pPr marL="457200" indent="-457200">
              <a:buFont typeface="+mj-lt"/>
              <a:buAutoNum type="arabicParenR"/>
            </a:pPr>
            <a:r>
              <a:rPr lang="nb-NO" dirty="0"/>
              <a:t>Spørsmål til Stubberud</a:t>
            </a:r>
          </a:p>
          <a:p>
            <a:pPr marL="457200" indent="-457200">
              <a:buFont typeface="+mj-lt"/>
              <a:buAutoNum type="arabicParenR"/>
            </a:pPr>
            <a:r>
              <a:rPr lang="nb-NO" dirty="0"/>
              <a:t>Kommentarer fra Forskerforbundets medlem i arbeidsgruppen v/Sigurd Hareide</a:t>
            </a:r>
          </a:p>
          <a:p>
            <a:pPr marL="457200" indent="-457200">
              <a:buFont typeface="+mj-lt"/>
              <a:buAutoNum type="arabicParenR"/>
            </a:pPr>
            <a:r>
              <a:rPr lang="nb-NO" dirty="0"/>
              <a:t>Spørsmål og kommentarer</a:t>
            </a:r>
            <a:br>
              <a:rPr lang="nb-NO" dirty="0"/>
            </a:b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117144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Intro ved Berit Bratholm</a:t>
            </a:r>
            <a:endParaRPr lang="nb-N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 av våre viktigste saker som fagforening, lønns- og arbeidsvilkår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Styrevedtak 10.3.2017- gjeldende dokument: </a:t>
            </a:r>
            <a:br>
              <a:rPr lang="nb-NO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«Prinsipper for arbeidsplanlegging ved Høgskolen i Sørøst-Norge»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Revisjonsarbeid med oppstart november 2019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dirty="0">
                <a:ea typeface="Calibri" panose="020F0502020204030204" pitchFamily="34" charset="0"/>
                <a:cs typeface="Times New Roman" panose="02020603050405020304" pitchFamily="18" charset="0"/>
              </a:rPr>
              <a:t>Informasjon til medlemmer gjennom sommerbrev, julebrev, medlemsmøter</a:t>
            </a:r>
            <a:endParaRPr lang="nb-NO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388246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CCAB5E-E9DE-499D-9C64-990F8FB9C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025525"/>
            <a:ext cx="8458200" cy="609600"/>
          </a:xfrm>
        </p:spPr>
        <p:txBody>
          <a:bodyPr/>
          <a:lstStyle/>
          <a:p>
            <a:r>
              <a:rPr lang="nb-NO" sz="3200" dirty="0"/>
              <a:t>Styrevedtak og innspill fra fagforeninger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F3086B-FB8B-4C49-A2F6-75E8CB0F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00808"/>
            <a:ext cx="8458200" cy="460851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Styresak våren 2021 med uttalelse fra Forskerforbundet (vedtak 17.6 2021)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dirty="0">
                <a:ea typeface="Calibri" panose="020F0502020204030204" pitchFamily="34" charset="0"/>
                <a:cs typeface="Calibri" panose="020F0502020204030204" pitchFamily="34" charset="0"/>
              </a:rPr>
              <a:t>Fire kategorier: </a:t>
            </a:r>
            <a:br>
              <a:rPr lang="nb-NO" dirty="0"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b-NO" i="1" dirty="0">
                <a:ea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nb-NO" i="1" dirty="0">
                <a:cs typeface="Calibri" panose="020F0502020204030204" pitchFamily="34" charset="0"/>
              </a:rPr>
              <a:t>Læringsaktiviteter og vurdering </a:t>
            </a:r>
            <a:br>
              <a:rPr lang="nb-NO" i="1" dirty="0">
                <a:cs typeface="Calibri" panose="020F0502020204030204" pitchFamily="34" charset="0"/>
              </a:rPr>
            </a:br>
            <a:r>
              <a:rPr lang="nb-NO" i="1" dirty="0">
                <a:cs typeface="Calibri" panose="020F0502020204030204" pitchFamily="34" charset="0"/>
              </a:rPr>
              <a:t>2) FOU, innovasjon, kunstnerisk utviklingsarbeid og formidling 						[FOUI]</a:t>
            </a:r>
            <a:br>
              <a:rPr lang="nb-NO" i="1" dirty="0">
                <a:cs typeface="Calibri" panose="020F0502020204030204" pitchFamily="34" charset="0"/>
              </a:rPr>
            </a:br>
            <a:r>
              <a:rPr lang="nb-NO" i="1" dirty="0">
                <a:cs typeface="Calibri" panose="020F0502020204030204" pitchFamily="34" charset="0"/>
              </a:rPr>
              <a:t>3) Faglig-pedagogisk utviklingsarbeid 	[FPU]</a:t>
            </a:r>
            <a:br>
              <a:rPr lang="nb-NO" i="1" dirty="0">
                <a:cs typeface="Calibri" panose="020F0502020204030204" pitchFamily="34" charset="0"/>
              </a:rPr>
            </a:br>
            <a:r>
              <a:rPr lang="nb-NO" i="1" dirty="0">
                <a:cs typeface="Calibri" panose="020F0502020204030204" pitchFamily="34" charset="0"/>
              </a:rPr>
              <a:t>4) Administrativt arbeid</a:t>
            </a:r>
            <a:endParaRPr lang="nb-NO" i="1" dirty="0"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Arbeidsgruppe fra oktober 2021</a:t>
            </a:r>
            <a:endParaRPr lang="nb-NO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Felles innspill fra ti fagforeninger 6. januar</a:t>
            </a:r>
          </a:p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2939D48-688C-49EC-8FB7-78439F8EC7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41346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3F40B7-B590-45E7-BC19-1856D73B5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/>
              <a:t>Våre arbeidsmetoder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7C4567-B882-4C46-BE5F-81EBFB6C8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ea typeface="Calibri" panose="020F0502020204030204" pitchFamily="34" charset="0"/>
                <a:cs typeface="Times New Roman" panose="02020603050405020304" pitchFamily="18" charset="0"/>
              </a:rPr>
              <a:t>Aktiv deltakelse i arbeidsgrupper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ea typeface="Calibri" panose="020F0502020204030204" pitchFamily="34" charset="0"/>
                <a:cs typeface="Times New Roman" panose="02020603050405020304" pitchFamily="18" charset="0"/>
              </a:rPr>
              <a:t>Interne høringer i Forskerforbundet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ea typeface="Calibri" panose="020F0502020204030204" pitchFamily="34" charset="0"/>
                <a:cs typeface="Times New Roman" panose="02020603050405020304" pitchFamily="18" charset="0"/>
              </a:rPr>
              <a:t>Initiere samarbeid med fagforeninger til IDF, og styremøtene</a:t>
            </a: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14F5CD1-B7B0-4A80-9539-B20B52A70C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62195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50ADD1DA-BB6E-4817-B57C-3AAABFEA1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/>
              <a:t>Fellesinnspillene fra fagforeningene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06B75EAF-F2CC-49DA-861C-02444691F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Likebehandling innad i toppgruppen og i førstegruppen; Undervisning og FOUI/FPU </a:t>
            </a:r>
          </a:p>
          <a:p>
            <a:r>
              <a:rPr lang="nb-NO" sz="2400" dirty="0"/>
              <a:t>Resultatmåling over tre år</a:t>
            </a:r>
          </a:p>
          <a:p>
            <a:r>
              <a:rPr lang="nb-NO" sz="2400" dirty="0"/>
              <a:t>Universitetslektorer – rett og plikt til undervisning                    og FOUI </a:t>
            </a:r>
          </a:p>
          <a:p>
            <a:r>
              <a:rPr lang="nb-NO" sz="2400" dirty="0" err="1"/>
              <a:t>PhD</a:t>
            </a:r>
            <a:r>
              <a:rPr lang="nb-NO" sz="2400" dirty="0"/>
              <a:t>-veiledning flyttes til læringsaktiviteter</a:t>
            </a:r>
          </a:p>
          <a:p>
            <a:r>
              <a:rPr lang="nb-NO" sz="2400" dirty="0"/>
              <a:t>Høyne administrasjonsressursen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58A395-3268-4FF3-81D3-ADFCD57B8F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852917337"/>
      </p:ext>
    </p:extLst>
  </p:cSld>
  <p:clrMapOvr>
    <a:masterClrMapping/>
  </p:clrMapOvr>
</p:sld>
</file>

<file path=ppt/theme/theme1.xml><?xml version="1.0" encoding="utf-8"?>
<a:theme xmlns:a="http://schemas.openxmlformats.org/drawingml/2006/main" name="mal_planter">
  <a:themeElements>
    <a:clrScheme name="Mal1_bo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l1_bok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Mal1_bo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mal_planter</Template>
  <TotalTime>575</TotalTime>
  <Words>269</Words>
  <Application>Microsoft Office PowerPoint</Application>
  <PresentationFormat>Skjermfremvisning (4:3)</PresentationFormat>
  <Paragraphs>37</Paragraphs>
  <Slides>6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Georgia</vt:lpstr>
      <vt:lpstr>Times</vt:lpstr>
      <vt:lpstr>mal_planter</vt:lpstr>
      <vt:lpstr>PowerPoint-presentasjon</vt:lpstr>
      <vt:lpstr>Agenda</vt:lpstr>
      <vt:lpstr>2. Intro ved Berit Bratholm</vt:lpstr>
      <vt:lpstr>Styrevedtak og innspill fra fagforeninger</vt:lpstr>
      <vt:lpstr>Våre arbeidsmetoder</vt:lpstr>
      <vt:lpstr>Fellesinnspillene fra fagforeningene</vt:lpstr>
    </vt:vector>
  </TitlesOfParts>
  <Company>Ergogroup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Contesto2</dc:creator>
  <cp:lastModifiedBy>Sigurd Hareide</cp:lastModifiedBy>
  <cp:revision>40</cp:revision>
  <cp:lastPrinted>2022-01-17T10:58:42Z</cp:lastPrinted>
  <dcterms:created xsi:type="dcterms:W3CDTF">2013-06-18T07:42:06Z</dcterms:created>
  <dcterms:modified xsi:type="dcterms:W3CDTF">2022-01-18T09:27:37Z</dcterms:modified>
</cp:coreProperties>
</file>