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1"/>
  </p:notesMasterIdLst>
  <p:sldIdLst>
    <p:sldId id="317" r:id="rId2"/>
    <p:sldId id="318" r:id="rId3"/>
    <p:sldId id="299" r:id="rId4"/>
    <p:sldId id="305" r:id="rId5"/>
    <p:sldId id="304" r:id="rId6"/>
    <p:sldId id="311" r:id="rId7"/>
    <p:sldId id="312" r:id="rId8"/>
    <p:sldId id="306" r:id="rId9"/>
    <p:sldId id="31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unn Solgaard" initials="JS" lastIdx="2" clrIdx="0">
    <p:extLst>
      <p:ext uri="{19B8F6BF-5375-455C-9EA6-DF929625EA0E}">
        <p15:presenceInfo xmlns:p15="http://schemas.microsoft.com/office/powerpoint/2012/main" userId="S::jorunn.solgaard@forskerforbundet.no::59634f1d-b547-4aed-97d6-7c04991800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92182"/>
    <a:srgbClr val="D7D3E6"/>
    <a:srgbClr val="CCCCCC"/>
    <a:srgbClr val="BFBFBF"/>
    <a:srgbClr val="E7D7BD"/>
    <a:srgbClr val="DFDFC8"/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10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4T14:44:18.398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E46E1B-D3F5-4FC2-9FD9-8123DC65DC6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74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938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660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24650" y="1349375"/>
            <a:ext cx="2114550" cy="49244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1349375"/>
            <a:ext cx="6191250" cy="49244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230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191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397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2003425"/>
            <a:ext cx="41529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6300" y="2003425"/>
            <a:ext cx="41529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9467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31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7848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1773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0469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216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349375"/>
            <a:ext cx="845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03425"/>
            <a:ext cx="84582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9pPr>
    </p:titleStyle>
    <p:bodyStyle>
      <a:lvl1pPr marL="187325" indent="-187325" algn="l" rtl="0" eaLnBrk="1" fontAlgn="base" hangingPunct="1">
        <a:spcBef>
          <a:spcPct val="30000"/>
        </a:spcBef>
        <a:spcAft>
          <a:spcPct val="0"/>
        </a:spcAft>
        <a:buClr>
          <a:srgbClr val="B22644"/>
        </a:buClr>
        <a:buFont typeface="Times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557213" indent="-179388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2000">
          <a:solidFill>
            <a:srgbClr val="333333"/>
          </a:solidFill>
          <a:latin typeface="+mn-lt"/>
        </a:defRPr>
      </a:lvl2pPr>
      <a:lvl3pPr marL="842963" indent="-163513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3pPr>
      <a:lvl4pPr marL="1116013" indent="-152400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4pPr>
      <a:lvl5pPr marL="14271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5pPr>
      <a:lvl6pPr marL="18843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6pPr>
      <a:lvl7pPr marL="23415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7pPr>
      <a:lvl8pPr marL="27987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8pPr>
      <a:lvl9pPr marL="32559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Member</a:t>
            </a:r>
            <a:r>
              <a:rPr lang="nb-NO" dirty="0"/>
              <a:t> </a:t>
            </a:r>
            <a:r>
              <a:rPr lang="nb-NO" dirty="0" err="1"/>
              <a:t>meeting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The Norwegian Association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Researchers</a:t>
            </a:r>
            <a:r>
              <a:rPr lang="nb-NO" dirty="0"/>
              <a:t> @ USN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Tony Burner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9251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1) </a:t>
            </a:r>
            <a:r>
              <a:rPr lang="nb-NO" dirty="0" err="1"/>
              <a:t>Welcome</a:t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local</a:t>
            </a:r>
            <a:r>
              <a:rPr lang="nb-NO" dirty="0"/>
              <a:t> </a:t>
            </a:r>
            <a:r>
              <a:rPr lang="nb-NO" dirty="0" err="1"/>
              <a:t>board</a:t>
            </a:r>
            <a:br>
              <a:rPr lang="nb-NO" dirty="0"/>
            </a:br>
            <a:r>
              <a:rPr lang="nb-NO" dirty="0"/>
              <a:t>- </a:t>
            </a:r>
            <a:r>
              <a:rPr lang="nb-NO" dirty="0" err="1"/>
              <a:t>wage</a:t>
            </a:r>
            <a:r>
              <a:rPr lang="nb-NO" dirty="0"/>
              <a:t> </a:t>
            </a:r>
            <a:r>
              <a:rPr lang="nb-NO" dirty="0" err="1"/>
              <a:t>negotiations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-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things</a:t>
            </a:r>
            <a:r>
              <a:rPr lang="nb-NO" dirty="0"/>
              <a:t> </a:t>
            </a:r>
            <a:r>
              <a:rPr lang="nb-NO" dirty="0" err="1"/>
              <a:t>we’re</a:t>
            </a:r>
            <a:r>
              <a:rPr lang="nb-NO" dirty="0"/>
              <a:t> </a:t>
            </a:r>
            <a:r>
              <a:rPr lang="nb-NO" dirty="0" err="1"/>
              <a:t>working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2) </a:t>
            </a:r>
            <a:r>
              <a:rPr lang="nb-NO" dirty="0" err="1"/>
              <a:t>economic</a:t>
            </a:r>
            <a:r>
              <a:rPr lang="nb-NO" dirty="0"/>
              <a:t> </a:t>
            </a:r>
            <a:r>
              <a:rPr lang="nb-NO" dirty="0" err="1"/>
              <a:t>compensation</a:t>
            </a:r>
            <a:r>
              <a:rPr lang="nb-NO" dirty="0"/>
              <a:t> </a:t>
            </a:r>
            <a:r>
              <a:rPr lang="nb-NO" dirty="0" err="1"/>
              <a:t>corona</a:t>
            </a:r>
            <a:br>
              <a:rPr lang="nb-NO" dirty="0"/>
            </a:br>
            <a:r>
              <a:rPr lang="nb-NO" dirty="0"/>
              <a:t>3) </a:t>
            </a:r>
            <a:r>
              <a:rPr lang="nb-NO" dirty="0" err="1"/>
              <a:t>health</a:t>
            </a:r>
            <a:r>
              <a:rPr lang="nb-NO" dirty="0"/>
              <a:t> and </a:t>
            </a:r>
            <a:r>
              <a:rPr lang="nb-NO" dirty="0" err="1"/>
              <a:t>safety</a:t>
            </a:r>
            <a:r>
              <a:rPr lang="nb-NO" dirty="0"/>
              <a:t> rep.</a:t>
            </a:r>
            <a:br>
              <a:rPr lang="nb-NO" dirty="0"/>
            </a:br>
            <a:r>
              <a:rPr lang="nb-NO" dirty="0"/>
              <a:t>4) </a:t>
            </a:r>
            <a:r>
              <a:rPr lang="nb-NO" dirty="0" err="1"/>
              <a:t>work</a:t>
            </a:r>
            <a:r>
              <a:rPr lang="nb-NO" dirty="0"/>
              <a:t> plans</a:t>
            </a:r>
            <a:br>
              <a:rPr lang="nb-NO" dirty="0"/>
            </a:br>
            <a:r>
              <a:rPr lang="nb-NO" dirty="0"/>
              <a:t>5) </a:t>
            </a:r>
            <a:r>
              <a:rPr lang="nb-NO" dirty="0" err="1"/>
              <a:t>future</a:t>
            </a:r>
            <a:r>
              <a:rPr lang="nb-NO" dirty="0"/>
              <a:t> plans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1714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FF002C-21AF-475F-9DB9-7F7520064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52" y="403989"/>
            <a:ext cx="7992888" cy="560083"/>
          </a:xfrm>
        </p:spPr>
        <p:txBody>
          <a:bodyPr/>
          <a:lstStyle/>
          <a:p>
            <a:r>
              <a:rPr lang="nb-NO" sz="4000" dirty="0"/>
              <a:t>USN- </a:t>
            </a:r>
            <a:r>
              <a:rPr lang="nb-NO" sz="4000" dirty="0" err="1"/>
              <a:t>Wage</a:t>
            </a:r>
            <a:r>
              <a:rPr lang="nb-NO" sz="4000" dirty="0"/>
              <a:t> </a:t>
            </a:r>
            <a:r>
              <a:rPr lang="nb-NO" sz="4000" dirty="0" err="1"/>
              <a:t>negotiations</a:t>
            </a:r>
            <a:r>
              <a:rPr lang="nb-NO" sz="4000" dirty="0"/>
              <a:t> 2021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FEECB36-2387-47F5-A763-F7E764BDA7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www.forskerforbundet.no</a:t>
            </a:r>
            <a:endParaRPr lang="nb-NO" alt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2050" name="Picture 2" descr="Innspurten i lønnsoppgjøret er i gang | ABC Nyheter">
            <a:extLst>
              <a:ext uri="{FF2B5EF4-FFF2-40B4-BE49-F238E27FC236}">
                <a16:creationId xmlns:a16="http://schemas.microsoft.com/office/drawing/2014/main" id="{B278EC14-AB3D-4A93-839D-4083C857D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60" y="2060848"/>
            <a:ext cx="7092280" cy="397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ildeforklaring formet som et avrundet rektangel 5">
            <a:extLst>
              <a:ext uri="{FF2B5EF4-FFF2-40B4-BE49-F238E27FC236}">
                <a16:creationId xmlns:a16="http://schemas.microsoft.com/office/drawing/2014/main" id="{D230188B-687C-4967-B49D-8A4063A9AC56}"/>
              </a:ext>
            </a:extLst>
          </p:cNvPr>
          <p:cNvSpPr/>
          <p:nvPr/>
        </p:nvSpPr>
        <p:spPr bwMode="auto">
          <a:xfrm>
            <a:off x="1691679" y="1484784"/>
            <a:ext cx="1440161" cy="893725"/>
          </a:xfrm>
          <a:prstGeom prst="wedgeRoundRectCallout">
            <a:avLst>
              <a:gd name="adj1" fmla="val 35190"/>
              <a:gd name="adj2" fmla="val 7453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nb-NO" sz="2000" b="1" dirty="0" err="1">
                <a:solidFill>
                  <a:srgbClr val="FF0000"/>
                </a:solidFill>
                <a:latin typeface="Times"/>
              </a:rPr>
              <a:t>Decrease</a:t>
            </a:r>
            <a:r>
              <a:rPr lang="nb-NO" sz="2000" b="1" dirty="0">
                <a:solidFill>
                  <a:srgbClr val="FF0000"/>
                </a:solidFill>
                <a:latin typeface="Times"/>
              </a:rPr>
              <a:t> </a:t>
            </a:r>
            <a:r>
              <a:rPr lang="nb-NO" sz="2000" b="1" dirty="0" err="1">
                <a:solidFill>
                  <a:srgbClr val="FF0000"/>
                </a:solidFill>
                <a:latin typeface="Times"/>
              </a:rPr>
              <a:t>wages</a:t>
            </a:r>
            <a:endParaRPr lang="nb-NO" sz="2000" b="1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10" name="Bildeforklaring formet som et avrundet rektangel 5">
            <a:extLst>
              <a:ext uri="{FF2B5EF4-FFF2-40B4-BE49-F238E27FC236}">
                <a16:creationId xmlns:a16="http://schemas.microsoft.com/office/drawing/2014/main" id="{DA7ABB93-2056-4556-83A8-F29DDB2179AF}"/>
              </a:ext>
            </a:extLst>
          </p:cNvPr>
          <p:cNvSpPr/>
          <p:nvPr/>
        </p:nvSpPr>
        <p:spPr bwMode="auto">
          <a:xfrm>
            <a:off x="5752856" y="1405217"/>
            <a:ext cx="1987496" cy="799647"/>
          </a:xfrm>
          <a:prstGeom prst="wedgeRoundRectCallout">
            <a:avLst>
              <a:gd name="adj1" fmla="val -40097"/>
              <a:gd name="adj2" fmla="val 9312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nb-NO" sz="2000" b="1" dirty="0">
                <a:solidFill>
                  <a:srgbClr val="FF0000"/>
                </a:solidFill>
                <a:latin typeface="Times"/>
              </a:rPr>
              <a:t>Ensure </a:t>
            </a:r>
            <a:r>
              <a:rPr lang="nb-NO" sz="2000" b="1" dirty="0" err="1">
                <a:solidFill>
                  <a:srgbClr val="FF0000"/>
                </a:solidFill>
                <a:latin typeface="Times"/>
              </a:rPr>
              <a:t>buying</a:t>
            </a:r>
            <a:r>
              <a:rPr lang="nb-NO" sz="2000" b="1" dirty="0">
                <a:solidFill>
                  <a:srgbClr val="FF0000"/>
                </a:solidFill>
                <a:latin typeface="Times"/>
              </a:rPr>
              <a:t> </a:t>
            </a:r>
            <a:r>
              <a:rPr lang="nb-NO" sz="2000" b="1" dirty="0" err="1">
                <a:solidFill>
                  <a:srgbClr val="FF0000"/>
                </a:solidFill>
                <a:latin typeface="Times"/>
              </a:rPr>
              <a:t>power</a:t>
            </a:r>
            <a:endParaRPr lang="nb-NO" sz="2000" b="1" dirty="0">
              <a:solidFill>
                <a:srgbClr val="FFC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9442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87DE39-3ACF-4E1B-A065-CD121964A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24744"/>
            <a:ext cx="8458200" cy="609600"/>
          </a:xfrm>
        </p:spPr>
        <p:txBody>
          <a:bodyPr/>
          <a:lstStyle/>
          <a:p>
            <a:r>
              <a:rPr lang="nb-NO" dirty="0" err="1"/>
              <a:t>Local</a:t>
            </a:r>
            <a:r>
              <a:rPr lang="nb-NO" dirty="0"/>
              <a:t> / </a:t>
            </a:r>
            <a:r>
              <a:rPr lang="nb-NO" dirty="0" err="1"/>
              <a:t>central</a:t>
            </a:r>
            <a:r>
              <a:rPr lang="nb-NO" dirty="0"/>
              <a:t> </a:t>
            </a:r>
            <a:r>
              <a:rPr lang="nb-NO" dirty="0" err="1"/>
              <a:t>negotiations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4AABB07-66F2-4412-9531-9952CBB1EB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1026" name="Picture 2" descr="50/50">
            <a:extLst>
              <a:ext uri="{FF2B5EF4-FFF2-40B4-BE49-F238E27FC236}">
                <a16:creationId xmlns:a16="http://schemas.microsoft.com/office/drawing/2014/main" id="{DC072805-DA70-4A92-A8C9-FAE51042B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4664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6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8B8677-C644-481D-B8EC-C795F83D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84200"/>
            <a:ext cx="8458200" cy="609600"/>
          </a:xfrm>
        </p:spPr>
        <p:txBody>
          <a:bodyPr/>
          <a:lstStyle/>
          <a:p>
            <a:r>
              <a:rPr lang="nb-NO" sz="3600" dirty="0"/>
              <a:t>Distribution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57D6ED-1FBD-451E-A1AA-98D2C0ABA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14574"/>
            <a:ext cx="9231561" cy="4565451"/>
          </a:xfrm>
        </p:spPr>
        <p:txBody>
          <a:bodyPr/>
          <a:lstStyle/>
          <a:p>
            <a:r>
              <a:rPr lang="nb-NO" sz="3600" dirty="0" err="1"/>
              <a:t>Ltr</a:t>
            </a:r>
            <a:r>
              <a:rPr lang="nb-NO" sz="3600" dirty="0"/>
              <a:t> 19 – 101: 0,9% </a:t>
            </a:r>
            <a:r>
              <a:rPr lang="nb-NO" sz="3600" dirty="0" err="1"/>
              <a:t>plus</a:t>
            </a:r>
            <a:r>
              <a:rPr lang="nb-NO" sz="3600" dirty="0"/>
              <a:t> kr 1.500,-</a:t>
            </a:r>
          </a:p>
          <a:p>
            <a:r>
              <a:rPr lang="nb-NO" sz="3600" dirty="0" err="1"/>
              <a:t>Ltr</a:t>
            </a:r>
            <a:r>
              <a:rPr lang="nb-NO" sz="3600" dirty="0"/>
              <a:t> 19 – 50: kr 4.000,-</a:t>
            </a:r>
          </a:p>
          <a:p>
            <a:r>
              <a:rPr lang="nb-NO" sz="3600" dirty="0" err="1"/>
              <a:t>Ltr</a:t>
            </a:r>
            <a:r>
              <a:rPr lang="nb-NO" sz="3600" dirty="0"/>
              <a:t> 51 – 69: </a:t>
            </a:r>
            <a:r>
              <a:rPr lang="nb-NO" sz="3600" dirty="0" err="1"/>
              <a:t>Decrease</a:t>
            </a:r>
            <a:r>
              <a:rPr lang="nb-NO" sz="3600" dirty="0"/>
              <a:t> </a:t>
            </a:r>
            <a:r>
              <a:rPr lang="nb-NO" sz="3600" dirty="0" err="1"/>
              <a:t>with</a:t>
            </a:r>
            <a:r>
              <a:rPr lang="nb-NO" sz="3600" dirty="0"/>
              <a:t> kr 200,- pr </a:t>
            </a:r>
            <a:r>
              <a:rPr lang="nb-NO" sz="3600" dirty="0" err="1"/>
              <a:t>ltr</a:t>
            </a:r>
            <a:br>
              <a:rPr lang="nb-NO" sz="3600" dirty="0"/>
            </a:br>
            <a:r>
              <a:rPr lang="nb-NO" sz="3600" dirty="0"/>
              <a:t>	</a:t>
            </a:r>
            <a:r>
              <a:rPr lang="nb-NO" sz="3600" dirty="0" err="1"/>
              <a:t>ltr</a:t>
            </a:r>
            <a:r>
              <a:rPr lang="nb-NO" sz="3600" dirty="0"/>
              <a:t> 51: kr 3.800,- </a:t>
            </a:r>
            <a:br>
              <a:rPr lang="nb-NO" sz="3600" dirty="0"/>
            </a:br>
            <a:r>
              <a:rPr lang="nb-NO" sz="3600" dirty="0"/>
              <a:t>	</a:t>
            </a:r>
            <a:r>
              <a:rPr lang="nb-NO" sz="3600" dirty="0" err="1"/>
              <a:t>ltr</a:t>
            </a:r>
            <a:r>
              <a:rPr lang="nb-NO" sz="3600" dirty="0"/>
              <a:t> 52: kr 3.600,-</a:t>
            </a:r>
            <a:br>
              <a:rPr lang="nb-NO" sz="3600" dirty="0"/>
            </a:br>
            <a:r>
              <a:rPr lang="nb-NO" sz="3600" dirty="0"/>
              <a:t>	:					</a:t>
            </a:r>
            <a:br>
              <a:rPr lang="nb-NO" sz="3600" dirty="0"/>
            </a:br>
            <a:r>
              <a:rPr lang="nb-NO" sz="3600" dirty="0"/>
              <a:t>	:</a:t>
            </a:r>
            <a:br>
              <a:rPr lang="nb-NO" sz="3600" dirty="0"/>
            </a:br>
            <a:r>
              <a:rPr lang="nb-NO" sz="3600" dirty="0"/>
              <a:t>	</a:t>
            </a:r>
            <a:r>
              <a:rPr lang="nb-NO" sz="3600" dirty="0" err="1"/>
              <a:t>Ltr</a:t>
            </a:r>
            <a:r>
              <a:rPr lang="nb-NO" sz="3600" dirty="0"/>
              <a:t> 69: kr 200,-</a:t>
            </a:r>
            <a:r>
              <a:rPr lang="nb-NO" dirty="0"/>
              <a:t>			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8BEF50A-2085-419D-9798-35203D3FF2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011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8D75D9-66CC-43B0-B70F-02F894C2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Examples</a:t>
            </a:r>
            <a:r>
              <a:rPr lang="nb-NO" dirty="0"/>
              <a:t>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0967E4-2EB5-42FB-A254-9219515CC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 err="1"/>
              <a:t>Ltr</a:t>
            </a:r>
            <a:r>
              <a:rPr lang="nb-NO" sz="3600" dirty="0"/>
              <a:t> 40: 0,9% + 1.500,-+4.000,-</a:t>
            </a:r>
          </a:p>
          <a:p>
            <a:endParaRPr lang="nb-NO" sz="3600" dirty="0"/>
          </a:p>
          <a:p>
            <a:r>
              <a:rPr lang="nb-NO" sz="3600" dirty="0" err="1"/>
              <a:t>Ltr</a:t>
            </a:r>
            <a:r>
              <a:rPr lang="nb-NO" sz="3600" dirty="0"/>
              <a:t> 60: 0,9% + 1.500,- + 2.000,-</a:t>
            </a:r>
          </a:p>
          <a:p>
            <a:endParaRPr lang="nb-NO" sz="3600" dirty="0"/>
          </a:p>
          <a:p>
            <a:r>
              <a:rPr lang="nb-NO" sz="3600" dirty="0" err="1"/>
              <a:t>Ltr</a:t>
            </a:r>
            <a:r>
              <a:rPr lang="nb-NO" sz="3600" dirty="0"/>
              <a:t> 80: 0,9% + 1.500,-</a:t>
            </a:r>
          </a:p>
          <a:p>
            <a:pPr marL="0" indent="0">
              <a:buNone/>
            </a:pPr>
            <a:r>
              <a:rPr lang="nb-NO" dirty="0"/>
              <a:t>	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69E6F7C-E560-4AA3-82A5-E13C2559BE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03175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EFBC9AD8-C082-424D-99F0-644D6D37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Examples</a:t>
            </a:r>
            <a:r>
              <a:rPr lang="nb-NO" dirty="0"/>
              <a:t>: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C9AF8D6D-F3D8-45E4-81D0-CB296A992D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1CB0216-CA16-4CF8-81BC-3C911473A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14" y="2528900"/>
            <a:ext cx="8825371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5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6B4E21-3BAC-4B52-95F3-44FFF6C76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5400" dirty="0" err="1"/>
              <a:t>Local</a:t>
            </a:r>
            <a:r>
              <a:rPr lang="nb-NO" sz="5400" dirty="0"/>
              <a:t>  </a:t>
            </a:r>
            <a:r>
              <a:rPr lang="nb-NO" sz="5400" dirty="0" err="1"/>
              <a:t>negotiations</a:t>
            </a:r>
            <a:endParaRPr lang="nb-NO" sz="5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A8040F-71F2-4E59-A277-7BDEC0E45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4400" dirty="0"/>
          </a:p>
          <a:p>
            <a:r>
              <a:rPr lang="nb-NO" sz="4400" dirty="0"/>
              <a:t>Due 31.10.2021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436D829-8047-4D99-9A2F-3DFA9283E0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40A592-193C-4649-8494-9961AA672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49555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5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Locally</a:t>
            </a:r>
            <a:r>
              <a:rPr lang="nb-NO" dirty="0"/>
              <a:t> @ USN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The </a:t>
            </a:r>
            <a:r>
              <a:rPr lang="nn-NO" dirty="0" err="1"/>
              <a:t>local</a:t>
            </a:r>
            <a:r>
              <a:rPr lang="nn-NO" dirty="0"/>
              <a:t> unions </a:t>
            </a:r>
            <a:r>
              <a:rPr lang="nn-NO" dirty="0" err="1"/>
              <a:t>have</a:t>
            </a:r>
            <a:r>
              <a:rPr lang="nn-NO" dirty="0"/>
              <a:t> </a:t>
            </a:r>
            <a:r>
              <a:rPr lang="nn-NO" dirty="0" err="1"/>
              <a:t>together</a:t>
            </a:r>
            <a:r>
              <a:rPr lang="nn-NO" dirty="0"/>
              <a:t> </a:t>
            </a:r>
            <a:r>
              <a:rPr lang="nn-NO" dirty="0" err="1"/>
              <a:t>formed</a:t>
            </a:r>
            <a:r>
              <a:rPr lang="nn-NO" dirty="0"/>
              <a:t> a </a:t>
            </a:r>
            <a:r>
              <a:rPr lang="nn-NO" dirty="0" err="1"/>
              <a:t>suggestion</a:t>
            </a:r>
            <a:endParaRPr lang="nn-NO" dirty="0"/>
          </a:p>
          <a:p>
            <a:r>
              <a:rPr lang="nb-NO" dirty="0"/>
              <a:t>Ensure </a:t>
            </a:r>
            <a:r>
              <a:rPr lang="nb-NO" dirty="0" err="1"/>
              <a:t>buying</a:t>
            </a:r>
            <a:r>
              <a:rPr lang="nb-NO" dirty="0"/>
              <a:t> </a:t>
            </a:r>
            <a:r>
              <a:rPr lang="nb-NO" dirty="0" err="1"/>
              <a:t>power</a:t>
            </a:r>
            <a:r>
              <a:rPr lang="nb-NO" dirty="0"/>
              <a:t> for </a:t>
            </a:r>
            <a:r>
              <a:rPr lang="nb-NO" dirty="0" err="1"/>
              <a:t>everyone</a:t>
            </a:r>
            <a:r>
              <a:rPr lang="nb-NO" dirty="0"/>
              <a:t>: general </a:t>
            </a:r>
            <a:r>
              <a:rPr lang="nb-NO" dirty="0" err="1"/>
              <a:t>increase</a:t>
            </a:r>
            <a:r>
              <a:rPr lang="nb-NO" dirty="0"/>
              <a:t> for all, </a:t>
            </a:r>
            <a:r>
              <a:rPr lang="nb-NO" dirty="0" err="1"/>
              <a:t>except</a:t>
            </a:r>
            <a:r>
              <a:rPr lang="nb-NO" dirty="0"/>
              <a:t> </a:t>
            </a:r>
            <a:r>
              <a:rPr lang="nb-NO" dirty="0" err="1"/>
              <a:t>certain</a:t>
            </a:r>
            <a:r>
              <a:rPr lang="nb-NO" dirty="0"/>
              <a:t> </a:t>
            </a:r>
            <a:r>
              <a:rPr lang="nb-NO" dirty="0" err="1"/>
              <a:t>groups</a:t>
            </a:r>
            <a:r>
              <a:rPr lang="nb-NO" dirty="0"/>
              <a:t> (</a:t>
            </a:r>
            <a:r>
              <a:rPr lang="nb-NO" dirty="0" err="1"/>
              <a:t>employed</a:t>
            </a:r>
            <a:r>
              <a:rPr lang="nb-NO" dirty="0"/>
              <a:t> last 12 </a:t>
            </a:r>
            <a:r>
              <a:rPr lang="nb-NO" dirty="0" err="1"/>
              <a:t>months</a:t>
            </a:r>
            <a:r>
              <a:rPr lang="nb-NO" dirty="0"/>
              <a:t>, </a:t>
            </a:r>
            <a:r>
              <a:rPr lang="nb-NO" dirty="0" err="1"/>
              <a:t>contract</a:t>
            </a:r>
            <a:r>
              <a:rPr lang="nb-NO" dirty="0"/>
              <a:t> </a:t>
            </a:r>
            <a:r>
              <a:rPr lang="nb-NO" dirty="0" err="1"/>
              <a:t>running</a:t>
            </a:r>
            <a:r>
              <a:rPr lang="nb-NO" dirty="0"/>
              <a:t> </a:t>
            </a:r>
            <a:r>
              <a:rPr lang="nb-NO" dirty="0" err="1"/>
              <a:t>out</a:t>
            </a:r>
            <a:r>
              <a:rPr lang="nb-NO" dirty="0"/>
              <a:t> in </a:t>
            </a:r>
            <a:r>
              <a:rPr lang="nb-NO" dirty="0" err="1"/>
              <a:t>July</a:t>
            </a:r>
            <a:r>
              <a:rPr lang="nb-NO" dirty="0"/>
              <a:t> 2022, or </a:t>
            </a:r>
            <a:r>
              <a:rPr lang="nb-NO" dirty="0" err="1"/>
              <a:t>working</a:t>
            </a:r>
            <a:r>
              <a:rPr lang="nb-NO" dirty="0"/>
              <a:t> in less </a:t>
            </a:r>
            <a:r>
              <a:rPr lang="nb-NO" dirty="0" err="1"/>
              <a:t>than</a:t>
            </a:r>
            <a:r>
              <a:rPr lang="nb-NO" dirty="0"/>
              <a:t> 25% </a:t>
            </a:r>
            <a:r>
              <a:rPr lang="nb-NO" dirty="0" err="1"/>
              <a:t>position</a:t>
            </a:r>
            <a:r>
              <a:rPr lang="nb-NO" dirty="0"/>
              <a:t>)</a:t>
            </a:r>
            <a:endParaRPr lang="nb-NO" b="1" dirty="0"/>
          </a:p>
          <a:p>
            <a:r>
              <a:rPr lang="nb-NO" dirty="0"/>
              <a:t>Saves time and </a:t>
            </a:r>
            <a:r>
              <a:rPr lang="nb-NO" dirty="0" err="1"/>
              <a:t>energy</a:t>
            </a:r>
            <a:endParaRPr lang="nb-NO" dirty="0"/>
          </a:p>
          <a:p>
            <a:r>
              <a:rPr lang="nb-NO" dirty="0" err="1"/>
              <a:t>Individual</a:t>
            </a:r>
            <a:r>
              <a:rPr lang="nb-NO" dirty="0"/>
              <a:t> 2.5.3. </a:t>
            </a:r>
            <a:r>
              <a:rPr lang="nb-NO" dirty="0" err="1"/>
              <a:t>negotiations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</a:t>
            </a:r>
            <a:r>
              <a:rPr lang="nb-NO" dirty="0" err="1"/>
              <a:t>necessary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60274519"/>
      </p:ext>
    </p:extLst>
  </p:cSld>
  <p:clrMapOvr>
    <a:masterClrMapping/>
  </p:clrMapOvr>
</p:sld>
</file>

<file path=ppt/theme/theme1.xml><?xml version="1.0" encoding="utf-8"?>
<a:theme xmlns:a="http://schemas.openxmlformats.org/drawingml/2006/main" name="mal_planter">
  <a:themeElements>
    <a:clrScheme name="Mal1_bo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l1_bok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Mal1_b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mal_planter</Template>
  <TotalTime>417</TotalTime>
  <Words>278</Words>
  <Application>Microsoft Office PowerPoint</Application>
  <PresentationFormat>Skjermfremvisning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Georgia</vt:lpstr>
      <vt:lpstr>Times</vt:lpstr>
      <vt:lpstr>mal_planter</vt:lpstr>
      <vt:lpstr>Member meeting  The Norwegian Association of Researchers @ USN</vt:lpstr>
      <vt:lpstr>Agenda</vt:lpstr>
      <vt:lpstr>USN- Wage negotiations 2021</vt:lpstr>
      <vt:lpstr>Local / central negotiations</vt:lpstr>
      <vt:lpstr>Distribution</vt:lpstr>
      <vt:lpstr>Examples:</vt:lpstr>
      <vt:lpstr>Examples:</vt:lpstr>
      <vt:lpstr>Local  negotiations</vt:lpstr>
      <vt:lpstr>Locally @ USN</vt:lpstr>
    </vt:vector>
  </TitlesOfParts>
  <Company>Ergogroup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Contesto2</dc:creator>
  <cp:lastModifiedBy>Sigurd Hareide</cp:lastModifiedBy>
  <cp:revision>35</cp:revision>
  <cp:lastPrinted>2004-09-15T10:07:07Z</cp:lastPrinted>
  <dcterms:created xsi:type="dcterms:W3CDTF">2013-06-18T07:42:06Z</dcterms:created>
  <dcterms:modified xsi:type="dcterms:W3CDTF">2021-08-25T06:25:56Z</dcterms:modified>
</cp:coreProperties>
</file>