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4"/>
  </p:notesMasterIdLst>
  <p:sldIdLst>
    <p:sldId id="317" r:id="rId2"/>
    <p:sldId id="320" r:id="rId3"/>
    <p:sldId id="319" r:id="rId4"/>
    <p:sldId id="304" r:id="rId5"/>
    <p:sldId id="312" r:id="rId6"/>
    <p:sldId id="306" r:id="rId7"/>
    <p:sldId id="313" r:id="rId8"/>
    <p:sldId id="314" r:id="rId9"/>
    <p:sldId id="315" r:id="rId10"/>
    <p:sldId id="316" r:id="rId11"/>
    <p:sldId id="307" r:id="rId12"/>
    <p:sldId id="321" r:id="rId13"/>
  </p:sldIdLst>
  <p:sldSz cx="9144000" cy="6858000" type="screen4x3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unn Solgaard" initials="JS" lastIdx="2" clrIdx="0">
    <p:extLst>
      <p:ext uri="{19B8F6BF-5375-455C-9EA6-DF929625EA0E}">
        <p15:presenceInfo xmlns:p15="http://schemas.microsoft.com/office/powerpoint/2012/main" userId="S::jorunn.solgaard@forskerforbundet.no::59634f1d-b547-4aed-97d6-7c04991800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92182"/>
    <a:srgbClr val="D7D3E6"/>
    <a:srgbClr val="CCCCCC"/>
    <a:srgbClr val="BFBFBF"/>
    <a:srgbClr val="E7D7BD"/>
    <a:srgbClr val="DFDFC8"/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1488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2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1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79031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E46E1B-D3F5-4FC2-9FD9-8123DC65DC6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274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938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6602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24650" y="1349375"/>
            <a:ext cx="2114550" cy="49244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1349375"/>
            <a:ext cx="6191250" cy="49244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2301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191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397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2003425"/>
            <a:ext cx="41529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6300" y="2003425"/>
            <a:ext cx="4152900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9467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312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7848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1773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50469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216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349375"/>
            <a:ext cx="845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03425"/>
            <a:ext cx="845820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145413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333333"/>
          </a:solidFill>
          <a:latin typeface="Arial" charset="0"/>
        </a:defRPr>
      </a:lvl9pPr>
    </p:titleStyle>
    <p:bodyStyle>
      <a:lvl1pPr marL="187325" indent="-187325" algn="l" rtl="0" eaLnBrk="1" fontAlgn="base" hangingPunct="1">
        <a:spcBef>
          <a:spcPct val="30000"/>
        </a:spcBef>
        <a:spcAft>
          <a:spcPct val="0"/>
        </a:spcAft>
        <a:buClr>
          <a:srgbClr val="B22644"/>
        </a:buClr>
        <a:buFont typeface="Times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557213" indent="-179388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2000">
          <a:solidFill>
            <a:srgbClr val="333333"/>
          </a:solidFill>
          <a:latin typeface="+mn-lt"/>
        </a:defRPr>
      </a:lvl2pPr>
      <a:lvl3pPr marL="842963" indent="-163513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3pPr>
      <a:lvl4pPr marL="1116013" indent="-152400" algn="l" rtl="0" eaLnBrk="1" fontAlgn="base" hangingPunct="1">
        <a:spcBef>
          <a:spcPct val="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4pPr>
      <a:lvl5pPr marL="14271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5pPr>
      <a:lvl6pPr marL="18843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6pPr>
      <a:lvl7pPr marL="23415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7pPr>
      <a:lvl8pPr marL="27987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8pPr>
      <a:lvl9pPr marL="3255963" indent="-120650" algn="l" rtl="0" eaLnBrk="1" fontAlgn="base" hangingPunct="1">
        <a:spcBef>
          <a:spcPct val="20000"/>
        </a:spcBef>
        <a:spcAft>
          <a:spcPct val="0"/>
        </a:spcAft>
        <a:buClr>
          <a:srgbClr val="B22644"/>
        </a:buClr>
        <a:buFont typeface="Times"/>
        <a:buChar char="•"/>
        <a:defRPr sz="1600">
          <a:solidFill>
            <a:srgbClr val="333333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Medlemsmøte i Zoom 23.8.21 Forskerforbundet-USN </a:t>
            </a:r>
            <a:r>
              <a:rPr lang="nb-NO" dirty="0" err="1"/>
              <a:t>kl</a:t>
            </a:r>
            <a:r>
              <a:rPr lang="nb-NO" dirty="0"/>
              <a:t> 15-16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English: 16-17 by Tony Burner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92513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Forslag om uttrekk av noen grupper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Alle som er ansatt ved USN etter 1.8. 2020 skal ifølge hovedtariffavtalens § 2.5.5 punkt 3 og lokal lønnspolitikk ved USN få sin lønnsplassering vurdert innen 12 måneder etter ansettelse.  Denne gruppen har derfor mulighet til å reforhandle sin lønn direkte med arbeidsgiver.  </a:t>
            </a:r>
          </a:p>
          <a:p>
            <a:pPr lvl="0"/>
            <a:r>
              <a:rPr lang="nb-NO" dirty="0"/>
              <a:t>Alle midlertidig ansatte som har kontrakter som avsluttes i innen 1.7.2022 og kan reforhandle lønn ved inngåelse av ny arbeidskontrakt dersom de skal fortsette å jobbe ved USN. </a:t>
            </a:r>
          </a:p>
          <a:p>
            <a:pPr lvl="0"/>
            <a:r>
              <a:rPr lang="nb-NO" dirty="0"/>
              <a:t>Alle som har stillingsprosent under 25.  Dette er stort sett bistillinger.  Innehavere av bistillinger kan reforhandle lønn hvis de inngår avtale om forlenget bistilling. </a:t>
            </a:r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6514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791C0F-20B3-49E3-94E1-903F5BB92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BF0553-DA60-443D-A013-27E0C00D4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1D28D8D-0F08-4441-BB29-DF0EFF9362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12534EA-280C-402E-B2B4-F401282F7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4037"/>
            <a:ext cx="91440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7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1828C4-6CFA-4ADA-89E3-79AE30C3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Orientering om aktuelle saker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96E8C9-2969-41ED-A5A1-3070E51CB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nb-NO" dirty="0"/>
              <a:t>Koronakompensasjonen v/Ansgar </a:t>
            </a:r>
          </a:p>
          <a:p>
            <a:pPr marL="457200" indent="-457200">
              <a:buFont typeface="+mj-lt"/>
              <a:buAutoNum type="alphaLcParenR"/>
            </a:pPr>
            <a:r>
              <a:rPr lang="nb-NO" dirty="0"/>
              <a:t>Verneombudsreformen v/Ansgar</a:t>
            </a:r>
          </a:p>
          <a:p>
            <a:pPr marL="457200" indent="-457200">
              <a:buFont typeface="+mj-lt"/>
              <a:buAutoNum type="alphaLcParenR"/>
            </a:pPr>
            <a:r>
              <a:rPr lang="nb-NO" dirty="0"/>
              <a:t>Prinsipper for arbeidsplanlegging v/Ansgar og Berit</a:t>
            </a:r>
          </a:p>
          <a:p>
            <a:pPr marL="457200" indent="-457200">
              <a:buFont typeface="+mj-lt"/>
              <a:buAutoNum type="alphaLcParenR"/>
            </a:pPr>
            <a:r>
              <a:rPr lang="nb-NO" dirty="0"/>
              <a:t>OU-prosessen v</a:t>
            </a:r>
            <a:r>
              <a:rPr lang="nb-NO"/>
              <a:t>/Ansgar</a:t>
            </a:r>
          </a:p>
          <a:p>
            <a:pPr marL="457200" indent="-457200">
              <a:buFont typeface="+mj-lt"/>
              <a:buAutoNum type="alphaLcParenR"/>
            </a:pPr>
            <a:r>
              <a:rPr lang="nb-NO"/>
              <a:t>Planer </a:t>
            </a:r>
            <a:r>
              <a:rPr lang="nb-NO" dirty="0"/>
              <a:t>i lokallaget v/Ansgar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730D087-9435-4332-B464-6568216D66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8187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Velkommen v/Ansgar Ødegård</a:t>
            </a:r>
            <a:br>
              <a:rPr lang="nb-NO" dirty="0"/>
            </a:br>
            <a:r>
              <a:rPr lang="nb-NO" dirty="0"/>
              <a:t>- presentasjon av lokallagsstyret v/Berit Bratholm og Ansgar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Lønnsoppgjøret og lønnsforhandlinger v/Berit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Orientering om aktuelle saker høsten 2021:</a:t>
            </a:r>
            <a:br>
              <a:rPr lang="nb-NO" dirty="0"/>
            </a:br>
            <a:r>
              <a:rPr lang="nb-NO" dirty="0"/>
              <a:t>a) Koronakompensasjonen v/Ansgar</a:t>
            </a:r>
            <a:br>
              <a:rPr lang="nb-NO" dirty="0"/>
            </a:br>
            <a:r>
              <a:rPr lang="nb-NO" dirty="0"/>
              <a:t>b) Verneombudsreformen v/Ansgar</a:t>
            </a:r>
            <a:br>
              <a:rPr lang="nb-NO" dirty="0"/>
            </a:br>
            <a:r>
              <a:rPr lang="nb-NO" dirty="0"/>
              <a:t>c) Prinsipper for arbeidsplanlegging v/Ansgar og Berit</a:t>
            </a:r>
            <a:br>
              <a:rPr lang="nb-NO" dirty="0"/>
            </a:br>
            <a:r>
              <a:rPr lang="nb-NO" dirty="0"/>
              <a:t>d) OU-prosessen v/Ansgar</a:t>
            </a:r>
            <a:br>
              <a:rPr lang="nb-NO" dirty="0"/>
            </a:br>
            <a:r>
              <a:rPr lang="nb-NO" dirty="0"/>
              <a:t>e) Planer i lokallaget v/Ansgar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1072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Lønnsoppgjøret 2021 ved USN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Informasjon om:</a:t>
            </a:r>
          </a:p>
          <a:p>
            <a:endParaRPr lang="nb-NO" dirty="0"/>
          </a:p>
          <a:p>
            <a:r>
              <a:rPr lang="nb-NO" dirty="0"/>
              <a:t> </a:t>
            </a:r>
            <a:r>
              <a:rPr lang="nb-NO" b="1" dirty="0"/>
              <a:t>sentralt oppgjøret </a:t>
            </a:r>
          </a:p>
          <a:p>
            <a:r>
              <a:rPr lang="nb-NO" b="1" dirty="0"/>
              <a:t> innretning lokalt oppgjør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8824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8B8677-C644-481D-B8EC-C795F83D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84200"/>
            <a:ext cx="8458200" cy="609600"/>
          </a:xfrm>
        </p:spPr>
        <p:txBody>
          <a:bodyPr/>
          <a:lstStyle/>
          <a:p>
            <a:r>
              <a:rPr lang="nb-NO" sz="3600" dirty="0"/>
              <a:t>Fordeling – A-tabellen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57D6ED-1FBD-451E-A1AA-98D2C0ABA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14574"/>
            <a:ext cx="9231561" cy="4565451"/>
          </a:xfrm>
        </p:spPr>
        <p:txBody>
          <a:bodyPr/>
          <a:lstStyle/>
          <a:p>
            <a:r>
              <a:rPr lang="nb-NO" sz="3600" dirty="0" err="1"/>
              <a:t>Ltr</a:t>
            </a:r>
            <a:r>
              <a:rPr lang="nb-NO" sz="3600" dirty="0"/>
              <a:t> 19 – 101: 0,9% pluss kr 1.500,-</a:t>
            </a:r>
          </a:p>
          <a:p>
            <a:r>
              <a:rPr lang="nb-NO" sz="3600" dirty="0" err="1"/>
              <a:t>Ltr</a:t>
            </a:r>
            <a:r>
              <a:rPr lang="nb-NO" sz="3600" dirty="0"/>
              <a:t> 19 – 50: kr 4.000,-</a:t>
            </a:r>
          </a:p>
          <a:p>
            <a:r>
              <a:rPr lang="nb-NO" sz="3600" dirty="0" err="1"/>
              <a:t>Ltr</a:t>
            </a:r>
            <a:r>
              <a:rPr lang="nb-NO" sz="3600" dirty="0"/>
              <a:t> 51 – 69: Nedtrappet med kr 200,- pr </a:t>
            </a:r>
            <a:r>
              <a:rPr lang="nb-NO" sz="3600" dirty="0" err="1"/>
              <a:t>ltr</a:t>
            </a:r>
            <a:br>
              <a:rPr lang="nb-NO" sz="3600" dirty="0"/>
            </a:br>
            <a:r>
              <a:rPr lang="nb-NO" sz="3600" dirty="0"/>
              <a:t>	</a:t>
            </a:r>
            <a:r>
              <a:rPr lang="nb-NO" dirty="0"/>
              <a:t>			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8BEF50A-2085-419D-9798-35203D3FF2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011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EFBC9AD8-C082-424D-99F0-644D6D37C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eksempler:</a:t>
            </a:r>
          </a:p>
        </p:txBody>
      </p:sp>
      <p:sp>
        <p:nvSpPr>
          <p:cNvPr id="2" name="Plassholder for bunntekst 1">
            <a:extLst>
              <a:ext uri="{FF2B5EF4-FFF2-40B4-BE49-F238E27FC236}">
                <a16:creationId xmlns:a16="http://schemas.microsoft.com/office/drawing/2014/main" id="{C9AF8D6D-F3D8-45E4-81D0-CB296A992D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1CB0216-CA16-4CF8-81BC-3C911473A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14" y="2528900"/>
            <a:ext cx="8825371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5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6B4E21-3BAC-4B52-95F3-44FFF6C76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5400" dirty="0"/>
              <a:t>Lokale forhandlinger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A8040F-71F2-4E59-A277-7BDEC0E45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4400" dirty="0"/>
          </a:p>
          <a:p>
            <a:r>
              <a:rPr lang="nb-NO" sz="4400" dirty="0"/>
              <a:t>1,8% pr 1.juli 2021</a:t>
            </a:r>
          </a:p>
          <a:p>
            <a:r>
              <a:rPr lang="nb-NO" sz="4400" dirty="0"/>
              <a:t>Frist 31.10.2021</a:t>
            </a:r>
          </a:p>
          <a:p>
            <a:r>
              <a:rPr lang="nb-NO" sz="4400" dirty="0"/>
              <a:t>Ingen sentrale føringer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436D829-8047-4D99-9A2F-3DFA9283E0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240A592-193C-4649-8494-9961AA672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2495550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57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Lokalt ved USN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/>
              <a:t>Fagforeningene</a:t>
            </a:r>
            <a:r>
              <a:rPr lang="nn-NO" dirty="0"/>
              <a:t> i tariffavtalen som </a:t>
            </a:r>
            <a:r>
              <a:rPr lang="nn-NO" dirty="0" err="1"/>
              <a:t>omfatter</a:t>
            </a:r>
            <a:r>
              <a:rPr lang="nn-NO" dirty="0"/>
              <a:t> </a:t>
            </a:r>
            <a:r>
              <a:rPr lang="nn-NO" dirty="0" err="1"/>
              <a:t>Unio</a:t>
            </a:r>
            <a:r>
              <a:rPr lang="nn-NO" dirty="0"/>
              <a:t>, LO og YS (+uorganiserte)  har som mål å samarbeide om å utforme et felles forslag for mellomoppgjøret 2021 ved USN </a:t>
            </a:r>
          </a:p>
          <a:p>
            <a:r>
              <a:rPr lang="nb-NO" dirty="0"/>
              <a:t>Vi foreslår også denne gangen å gi  et </a:t>
            </a:r>
            <a:r>
              <a:rPr lang="nb-NO" b="1" dirty="0"/>
              <a:t>generelt tillegg</a:t>
            </a:r>
            <a:r>
              <a:rPr lang="nb-NO" dirty="0"/>
              <a:t> </a:t>
            </a:r>
            <a:r>
              <a:rPr lang="nb-NO" b="1" dirty="0"/>
              <a:t>til alle med unntak av gruppene nevnt i punktene 1-3.</a:t>
            </a:r>
            <a:r>
              <a:rPr lang="nb-NO" dirty="0"/>
              <a:t> Våre to viktigste argumenter for dette er:</a:t>
            </a:r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76027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Lokalt ved USN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b="1" dirty="0"/>
              <a:t>Opprettholdelse av kjøpekraftsutvikling for alle grupper ved USN.</a:t>
            </a:r>
            <a:r>
              <a:rPr lang="nb-NO" dirty="0"/>
              <a:t> </a:t>
            </a:r>
          </a:p>
          <a:p>
            <a:pPr lvl="0"/>
            <a:r>
              <a:rPr lang="nb-NO" dirty="0"/>
              <a:t>Variabel lønnsvekst i sentralt oppgjør  fra 2,32 % (</a:t>
            </a:r>
            <a:r>
              <a:rPr lang="nb-NO" dirty="0" err="1"/>
              <a:t>ltr</a:t>
            </a:r>
            <a:r>
              <a:rPr lang="nb-NO" dirty="0"/>
              <a:t>. 40) til 1,08 % (</a:t>
            </a:r>
            <a:r>
              <a:rPr lang="nb-NO" dirty="0" err="1"/>
              <a:t>ltr</a:t>
            </a:r>
            <a:r>
              <a:rPr lang="nb-NO" dirty="0"/>
              <a:t>. 80). </a:t>
            </a:r>
          </a:p>
          <a:p>
            <a:r>
              <a:rPr lang="nb-NO" dirty="0"/>
              <a:t>Konsekvens: Alle fikk ikke beholde kjøpekraften etter sentralt oppgjør. Med et tilnærmet likt tillegg til alle blir kjøpekraften beholdt og økt.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090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Lokalt ved USN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Tid-</a:t>
            </a:r>
            <a:r>
              <a:rPr lang="nb-NO" dirty="0"/>
              <a:t> </a:t>
            </a:r>
            <a:r>
              <a:rPr lang="nb-NO" b="1" dirty="0"/>
              <a:t>og arbeidsbesparende - </a:t>
            </a:r>
            <a:r>
              <a:rPr lang="nb-NO" dirty="0"/>
              <a:t> </a:t>
            </a:r>
          </a:p>
          <a:p>
            <a:r>
              <a:rPr lang="nb-NO" dirty="0"/>
              <a:t>Generelle tillegg forenkler prosessen</a:t>
            </a:r>
          </a:p>
          <a:p>
            <a:r>
              <a:rPr lang="nb-NO" dirty="0"/>
              <a:t>Prosentvis eller kronetillegg? </a:t>
            </a:r>
          </a:p>
          <a:p>
            <a:r>
              <a:rPr lang="nb-NO" dirty="0"/>
              <a:t>Dersom det skulle være enkeltpersoner som det skulle være særskilte behov for å løfte, kan dette tas i 2.5.3 forhandlinger.</a:t>
            </a:r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/>
              <a:t>www.forskerforbundet.no</a:t>
            </a:r>
            <a:endParaRPr lang="nb-NO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87608712"/>
      </p:ext>
    </p:extLst>
  </p:cSld>
  <p:clrMapOvr>
    <a:masterClrMapping/>
  </p:clrMapOvr>
</p:sld>
</file>

<file path=ppt/theme/theme1.xml><?xml version="1.0" encoding="utf-8"?>
<a:theme xmlns:a="http://schemas.openxmlformats.org/drawingml/2006/main" name="mal_planter">
  <a:themeElements>
    <a:clrScheme name="Mal1_bo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l1_bok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Mal1_bo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1_bo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1_bo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mal_planter</Template>
  <TotalTime>491</TotalTime>
  <Words>507</Words>
  <Application>Microsoft Office PowerPoint</Application>
  <PresentationFormat>Skjermfremvisning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Georgia</vt:lpstr>
      <vt:lpstr>Times</vt:lpstr>
      <vt:lpstr>mal_planter</vt:lpstr>
      <vt:lpstr>Medlemsmøte i Zoom 23.8.21 Forskerforbundet-USN kl 15-16</vt:lpstr>
      <vt:lpstr>Agenda</vt:lpstr>
      <vt:lpstr>Lønnsoppgjøret 2021 ved USN</vt:lpstr>
      <vt:lpstr>Fordeling – A-tabellen</vt:lpstr>
      <vt:lpstr>Noen eksempler:</vt:lpstr>
      <vt:lpstr>Lokale forhandlinger</vt:lpstr>
      <vt:lpstr>Lokalt ved USN</vt:lpstr>
      <vt:lpstr>Lokalt ved USN</vt:lpstr>
      <vt:lpstr>Lokalt ved USN</vt:lpstr>
      <vt:lpstr>Forslag om uttrekk av noen grupper</vt:lpstr>
      <vt:lpstr>PowerPoint-presentasjon</vt:lpstr>
      <vt:lpstr>Orientering om aktuelle saker</vt:lpstr>
    </vt:vector>
  </TitlesOfParts>
  <Company>Ergogroup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Contesto2</dc:creator>
  <cp:lastModifiedBy>Sigurd Hareide</cp:lastModifiedBy>
  <cp:revision>39</cp:revision>
  <cp:lastPrinted>2021-08-23T07:19:50Z</cp:lastPrinted>
  <dcterms:created xsi:type="dcterms:W3CDTF">2013-06-18T07:42:06Z</dcterms:created>
  <dcterms:modified xsi:type="dcterms:W3CDTF">2021-08-23T12:45:19Z</dcterms:modified>
</cp:coreProperties>
</file>