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0"/>
  </p:notesMasterIdLst>
  <p:sldIdLst>
    <p:sldId id="256" r:id="rId2"/>
    <p:sldId id="265" r:id="rId3"/>
    <p:sldId id="260" r:id="rId4"/>
    <p:sldId id="261" r:id="rId5"/>
    <p:sldId id="262" r:id="rId6"/>
    <p:sldId id="263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392182"/>
    <a:srgbClr val="D7D3E6"/>
    <a:srgbClr val="CCCCCC"/>
    <a:srgbClr val="BFBFBF"/>
    <a:srgbClr val="E7D7BD"/>
    <a:srgbClr val="DFDFC8"/>
    <a:srgbClr val="3333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4" d="100"/>
          <a:sy n="104" d="100"/>
        </p:scale>
        <p:origin x="14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E46E1B-D3F5-4FC2-9FD9-8123DC65DC6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2747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389EB-52FD-486B-B582-3775FBC8231A}" type="slidenum">
              <a:rPr lang="nb-NO"/>
              <a:pPr/>
              <a:t>1</a:t>
            </a:fld>
            <a:endParaRPr lang="nb-NO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935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9383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6602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24650" y="1349375"/>
            <a:ext cx="2114550" cy="49244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81000" y="1349375"/>
            <a:ext cx="6191250" cy="49244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2301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1912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3970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1000" y="2003425"/>
            <a:ext cx="4152900" cy="427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86300" y="2003425"/>
            <a:ext cx="4152900" cy="427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9467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312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7848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1773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0469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92164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349375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tittelstil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03425"/>
            <a:ext cx="8458200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tekststiler i malen</a:t>
            </a:r>
          </a:p>
          <a:p>
            <a:pPr lvl="1"/>
            <a:r>
              <a:rPr lang="en-US"/>
              <a:t>Andre nivå</a:t>
            </a:r>
          </a:p>
          <a:p>
            <a:pPr lvl="2"/>
            <a:r>
              <a:rPr lang="en-US"/>
              <a:t>Tredje nivå</a:t>
            </a:r>
          </a:p>
          <a:p>
            <a:pPr lvl="3"/>
            <a:r>
              <a:rPr lang="en-US"/>
              <a:t>Fjerde nivå</a:t>
            </a:r>
          </a:p>
          <a:p>
            <a:pPr lvl="4"/>
            <a:r>
              <a:rPr lang="en-US"/>
              <a:t>Femte nivå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3810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33333"/>
          </a:solidFill>
          <a:latin typeface="Arial" charset="0"/>
        </a:defRPr>
      </a:lvl9pPr>
    </p:titleStyle>
    <p:bodyStyle>
      <a:lvl1pPr marL="187325" indent="-187325" algn="l" rtl="0" eaLnBrk="1" fontAlgn="base" hangingPunct="1">
        <a:spcBef>
          <a:spcPct val="30000"/>
        </a:spcBef>
        <a:spcAft>
          <a:spcPct val="0"/>
        </a:spcAft>
        <a:buClr>
          <a:srgbClr val="B22644"/>
        </a:buClr>
        <a:buFont typeface="Times"/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557213" indent="-179388" algn="l" rtl="0" eaLnBrk="1" fontAlgn="base" hangingPunct="1">
        <a:spcBef>
          <a:spcPct val="0"/>
        </a:spcBef>
        <a:spcAft>
          <a:spcPct val="0"/>
        </a:spcAft>
        <a:buClr>
          <a:srgbClr val="B22644"/>
        </a:buClr>
        <a:buFont typeface="Times"/>
        <a:buChar char="•"/>
        <a:defRPr sz="2000">
          <a:solidFill>
            <a:srgbClr val="333333"/>
          </a:solidFill>
          <a:latin typeface="+mn-lt"/>
        </a:defRPr>
      </a:lvl2pPr>
      <a:lvl3pPr marL="842963" indent="-163513" algn="l" rtl="0" eaLnBrk="1" fontAlgn="base" hangingPunct="1">
        <a:spcBef>
          <a:spcPct val="0"/>
        </a:spcBef>
        <a:spcAft>
          <a:spcPct val="0"/>
        </a:spcAft>
        <a:buClr>
          <a:srgbClr val="B22644"/>
        </a:buClr>
        <a:buFont typeface="Times"/>
        <a:buChar char="•"/>
        <a:defRPr sz="1600">
          <a:solidFill>
            <a:srgbClr val="333333"/>
          </a:solidFill>
          <a:latin typeface="+mn-lt"/>
        </a:defRPr>
      </a:lvl3pPr>
      <a:lvl4pPr marL="1116013" indent="-152400" algn="l" rtl="0" eaLnBrk="1" fontAlgn="base" hangingPunct="1">
        <a:spcBef>
          <a:spcPct val="0"/>
        </a:spcBef>
        <a:spcAft>
          <a:spcPct val="0"/>
        </a:spcAft>
        <a:buClr>
          <a:srgbClr val="B22644"/>
        </a:buClr>
        <a:buFont typeface="Times"/>
        <a:buChar char="•"/>
        <a:defRPr sz="1600">
          <a:solidFill>
            <a:srgbClr val="333333"/>
          </a:solidFill>
          <a:latin typeface="+mn-lt"/>
        </a:defRPr>
      </a:lvl4pPr>
      <a:lvl5pPr marL="1427163" indent="-120650" algn="l" rtl="0" eaLnBrk="1" fontAlgn="base" hangingPunct="1">
        <a:spcBef>
          <a:spcPct val="20000"/>
        </a:spcBef>
        <a:spcAft>
          <a:spcPct val="0"/>
        </a:spcAft>
        <a:buClr>
          <a:srgbClr val="B22644"/>
        </a:buClr>
        <a:buFont typeface="Times"/>
        <a:buChar char="•"/>
        <a:defRPr sz="1600">
          <a:solidFill>
            <a:srgbClr val="333333"/>
          </a:solidFill>
          <a:latin typeface="+mn-lt"/>
        </a:defRPr>
      </a:lvl5pPr>
      <a:lvl6pPr marL="1884363" indent="-120650" algn="l" rtl="0" eaLnBrk="1" fontAlgn="base" hangingPunct="1">
        <a:spcBef>
          <a:spcPct val="20000"/>
        </a:spcBef>
        <a:spcAft>
          <a:spcPct val="0"/>
        </a:spcAft>
        <a:buClr>
          <a:srgbClr val="B22644"/>
        </a:buClr>
        <a:buFont typeface="Times"/>
        <a:buChar char="•"/>
        <a:defRPr sz="1600">
          <a:solidFill>
            <a:srgbClr val="333333"/>
          </a:solidFill>
          <a:latin typeface="+mn-lt"/>
        </a:defRPr>
      </a:lvl6pPr>
      <a:lvl7pPr marL="2341563" indent="-120650" algn="l" rtl="0" eaLnBrk="1" fontAlgn="base" hangingPunct="1">
        <a:spcBef>
          <a:spcPct val="20000"/>
        </a:spcBef>
        <a:spcAft>
          <a:spcPct val="0"/>
        </a:spcAft>
        <a:buClr>
          <a:srgbClr val="B22644"/>
        </a:buClr>
        <a:buFont typeface="Times"/>
        <a:buChar char="•"/>
        <a:defRPr sz="1600">
          <a:solidFill>
            <a:srgbClr val="333333"/>
          </a:solidFill>
          <a:latin typeface="+mn-lt"/>
        </a:defRPr>
      </a:lvl7pPr>
      <a:lvl8pPr marL="2798763" indent="-120650" algn="l" rtl="0" eaLnBrk="1" fontAlgn="base" hangingPunct="1">
        <a:spcBef>
          <a:spcPct val="20000"/>
        </a:spcBef>
        <a:spcAft>
          <a:spcPct val="0"/>
        </a:spcAft>
        <a:buClr>
          <a:srgbClr val="B22644"/>
        </a:buClr>
        <a:buFont typeface="Times"/>
        <a:buChar char="•"/>
        <a:defRPr sz="1600">
          <a:solidFill>
            <a:srgbClr val="333333"/>
          </a:solidFill>
          <a:latin typeface="+mn-lt"/>
        </a:defRPr>
      </a:lvl8pPr>
      <a:lvl9pPr marL="3255963" indent="-120650" algn="l" rtl="0" eaLnBrk="1" fontAlgn="base" hangingPunct="1">
        <a:spcBef>
          <a:spcPct val="20000"/>
        </a:spcBef>
        <a:spcAft>
          <a:spcPct val="0"/>
        </a:spcAft>
        <a:buClr>
          <a:srgbClr val="B22644"/>
        </a:buClr>
        <a:buFont typeface="Times"/>
        <a:buChar char="•"/>
        <a:defRPr sz="1600">
          <a:solidFill>
            <a:srgbClr val="333333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n.usn.no/startside-ansatte/vart-usn/prosjekter/organisasjonsutviklingsprosjektet-ou-prosjektet/" TargetMode="External"/><Relationship Id="rId2" Type="http://schemas.openxmlformats.org/officeDocument/2006/relationships/hyperlink" Target="https://min.usn.no/arbeidstid/arbeidsplanordningen-for-undervisnings-og-forskerstillinger-article220695-33448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in.usn.no/arbeidstid/arbeidsplanordningen-for-undervisnings-og-forskerstillinger-article220695-33448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in.usn.no/startside-ansatte/vart-usn/prosjekter/organisasjonsutviklingsprosjektet-ou-prosjekte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96000"/>
            <a:ext cx="9144000" cy="4692149"/>
          </a:xfrm>
          <a:prstGeom prst="rect">
            <a:avLst/>
          </a:prstGeom>
        </p:spPr>
      </p:pic>
      <p:sp>
        <p:nvSpPr>
          <p:cNvPr id="206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486472" y="2996952"/>
            <a:ext cx="5334000" cy="609600"/>
          </a:xfrm>
          <a:noFill/>
        </p:spPr>
        <p:txBody>
          <a:bodyPr/>
          <a:lstStyle/>
          <a:p>
            <a:pPr algn="r"/>
            <a:r>
              <a:rPr lang="nb-NO" sz="1800" dirty="0">
                <a:solidFill>
                  <a:srgbClr val="5F5F5F"/>
                </a:solidFill>
              </a:rPr>
              <a:t>Onsdag 28. april 2021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304800" y="1795463"/>
            <a:ext cx="29718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700" i="1" dirty="0">
                <a:solidFill>
                  <a:srgbClr val="392182"/>
                </a:solidFill>
                <a:latin typeface="Georgia" pitchFamily="18" charset="0"/>
              </a:rPr>
              <a:t>kunnskap gir vekst</a:t>
            </a: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381000" y="6648400"/>
            <a:ext cx="3810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nb-NO" sz="1000" dirty="0">
                <a:solidFill>
                  <a:schemeClr val="bg1"/>
                </a:solidFill>
                <a:latin typeface="Arial" charset="0"/>
              </a:rPr>
              <a:t>www.forskerforbundet.no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11" name="Rectangle 18"/>
          <p:cNvSpPr txBox="1">
            <a:spLocks noChangeArrowheads="1"/>
          </p:cNvSpPr>
          <p:nvPr/>
        </p:nvSpPr>
        <p:spPr bwMode="auto">
          <a:xfrm>
            <a:off x="971600" y="2527176"/>
            <a:ext cx="78501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nb-NO" sz="3200" b="0" kern="0" dirty="0">
                <a:solidFill>
                  <a:srgbClr val="5F5F5F"/>
                </a:solidFill>
                <a:latin typeface="Georgia" pitchFamily="18" charset="0"/>
              </a:rPr>
              <a:t>Medlemsmøte i Forskerforbundet ved USN</a:t>
            </a:r>
            <a:endParaRPr lang="nb-NO" sz="3200" kern="0" dirty="0">
              <a:solidFill>
                <a:srgbClr val="5F5F5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28D4AA7E-30BD-4532-966C-9D91AFA9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 medlemsmøte 28.4.21-kl 14-15.30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95859FF-DA8C-4918-980B-E8A233149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b-NO" sz="2400" dirty="0">
                <a:solidFill>
                  <a:srgbClr val="444444"/>
                </a:solidFill>
              </a:rPr>
              <a:t>Prinsipper for arbeidsplanlegging (dagens ordning </a:t>
            </a:r>
            <a:r>
              <a:rPr lang="nb-NO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r>
              <a:rPr lang="nb-NO" sz="2400" dirty="0">
                <a:solidFill>
                  <a:srgbClr val="444444"/>
                </a:solidFill>
              </a:rPr>
              <a:t>)</a:t>
            </a:r>
            <a:endParaRPr lang="nb-NO" dirty="0">
              <a:solidFill>
                <a:srgbClr val="444444"/>
              </a:solidFill>
            </a:endParaRPr>
          </a:p>
          <a:p>
            <a:pPr marL="457200" indent="-457200">
              <a:buAutoNum type="arabicPeriod"/>
            </a:pPr>
            <a:r>
              <a:rPr lang="nb-NO" sz="2400" dirty="0">
                <a:solidFill>
                  <a:srgbClr val="444444"/>
                </a:solidFill>
              </a:rPr>
              <a:t>Koronasituasjonen og Forskerforbundets arbeid i sakens anledning</a:t>
            </a:r>
            <a:endParaRPr lang="nb-NO" dirty="0">
              <a:solidFill>
                <a:srgbClr val="444444"/>
              </a:solidFill>
            </a:endParaRPr>
          </a:p>
          <a:p>
            <a:pPr marL="457200" indent="-457200">
              <a:buAutoNum type="arabicPeriod"/>
            </a:pPr>
            <a:r>
              <a:rPr lang="nb-NO" sz="2400" dirty="0">
                <a:solidFill>
                  <a:srgbClr val="444444"/>
                </a:solidFill>
              </a:rPr>
              <a:t>Kulturelt innslag</a:t>
            </a:r>
            <a:endParaRPr lang="nb-NO" dirty="0">
              <a:solidFill>
                <a:srgbClr val="444444"/>
              </a:solidFill>
            </a:endParaRPr>
          </a:p>
          <a:p>
            <a:pPr marL="457200" indent="-457200">
              <a:buAutoNum type="arabicPeriod"/>
            </a:pPr>
            <a:r>
              <a:rPr lang="nb-NO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Organisasjonsutviklingsprosjektet</a:t>
            </a:r>
            <a:r>
              <a:rPr lang="nb-NO" sz="2400" dirty="0">
                <a:solidFill>
                  <a:srgbClr val="444444"/>
                </a:solidFill>
              </a:rPr>
              <a:t>: </a:t>
            </a:r>
            <a:br>
              <a:rPr lang="nb-NO" sz="2400" dirty="0">
                <a:solidFill>
                  <a:srgbClr val="444444"/>
                </a:solidFill>
              </a:rPr>
            </a:br>
            <a:r>
              <a:rPr lang="nb-NO" sz="2400" dirty="0">
                <a:solidFill>
                  <a:srgbClr val="444444"/>
                </a:solidFill>
              </a:rPr>
              <a:t>Statusoppdatering ved stabssjef Per Eirik Lund (15 minutter)</a:t>
            </a:r>
            <a:endParaRPr lang="nb-NO" sz="2400" dirty="0"/>
          </a:p>
          <a:p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02E5F95-971B-4A97-8851-E4F3C11B39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6878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52736"/>
            <a:ext cx="8458200" cy="609600"/>
          </a:xfrm>
        </p:spPr>
        <p:txBody>
          <a:bodyPr/>
          <a:lstStyle/>
          <a:p>
            <a:r>
              <a:rPr lang="nb-NO" dirty="0">
                <a:solidFill>
                  <a:srgbClr val="444444"/>
                </a:solidFill>
              </a:rPr>
              <a:t>Prinsipper for arbeidsplanlegging (PFA)</a:t>
            </a:r>
            <a:br>
              <a:rPr lang="nb-NO" dirty="0">
                <a:solidFill>
                  <a:srgbClr val="444444"/>
                </a:solidFill>
              </a:rPr>
            </a:br>
            <a:r>
              <a:rPr lang="nb-NO" sz="2100" dirty="0">
                <a:solidFill>
                  <a:srgbClr val="444444"/>
                </a:solidFill>
                <a:latin typeface="Ubuntu"/>
              </a:rPr>
              <a:t>(dagens ordning </a:t>
            </a:r>
            <a:r>
              <a:rPr lang="nb-NO" sz="2100" dirty="0">
                <a:solidFill>
                  <a:srgbClr val="0070C0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r>
              <a:rPr lang="nb-NO" sz="2100" dirty="0">
                <a:solidFill>
                  <a:srgbClr val="444444"/>
                </a:solidFill>
                <a:latin typeface="Ubuntu"/>
              </a:rPr>
              <a:t>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Styret vedtar prinsippene</a:t>
            </a:r>
          </a:p>
          <a:p>
            <a:r>
              <a:rPr lang="nb-NO" dirty="0"/>
              <a:t>Angår ansatte i faglige stillinger</a:t>
            </a:r>
          </a:p>
          <a:p>
            <a:r>
              <a:rPr lang="nb-NO" dirty="0"/>
              <a:t>Regulerer </a:t>
            </a:r>
            <a:r>
              <a:rPr lang="nb-NO" dirty="0">
                <a:solidFill>
                  <a:srgbClr val="C00000"/>
                </a:solidFill>
              </a:rPr>
              <a:t>arbeidsoppgavenes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/>
              <a:t>verdi/tidsbruk</a:t>
            </a:r>
          </a:p>
          <a:p>
            <a:r>
              <a:rPr lang="nb-NO" dirty="0"/>
              <a:t>Prinsippene har betydning for den relative fordeling mellom plikter og ansvar; undervisning, veiledning, forskning og administrasjon</a:t>
            </a:r>
          </a:p>
          <a:p>
            <a:r>
              <a:rPr lang="nb-NO" dirty="0"/>
              <a:t>Planleggingen drøftes med den </a:t>
            </a:r>
            <a:r>
              <a:rPr lang="nb-NO" dirty="0">
                <a:solidFill>
                  <a:srgbClr val="C00000"/>
                </a:solidFill>
              </a:rPr>
              <a:t>enkelte medarbeider </a:t>
            </a:r>
            <a:r>
              <a:rPr lang="nb-NO" dirty="0"/>
              <a:t>i forbindelse med den årlige medarbeidersamtalen</a:t>
            </a:r>
          </a:p>
          <a:p>
            <a:r>
              <a:rPr lang="nb-NO" dirty="0"/>
              <a:t>Operasjonaliseringen av prinsippene følges årlig opp gjennom </a:t>
            </a:r>
            <a:r>
              <a:rPr lang="nb-NO" dirty="0">
                <a:solidFill>
                  <a:srgbClr val="C00000"/>
                </a:solidFill>
              </a:rPr>
              <a:t>drøfting med tillitsvalgte på fakultetet</a:t>
            </a:r>
          </a:p>
          <a:p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91100" y="2003425"/>
            <a:ext cx="4152900" cy="4270375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208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24744"/>
            <a:ext cx="8458200" cy="609600"/>
          </a:xfrm>
        </p:spPr>
        <p:txBody>
          <a:bodyPr/>
          <a:lstStyle/>
          <a:p>
            <a:r>
              <a:rPr lang="nb-NO" dirty="0">
                <a:solidFill>
                  <a:srgbClr val="444444"/>
                </a:solidFill>
              </a:rPr>
              <a:t>Prinsipper for arbeidsplanlegging (PFA) - 2</a:t>
            </a:r>
            <a:br>
              <a:rPr lang="nb-NO" dirty="0">
                <a:solidFill>
                  <a:srgbClr val="444444"/>
                </a:solidFill>
              </a:rPr>
            </a:br>
            <a:endParaRPr lang="nb-NO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Rammer for arbeidsplanlegging</a:t>
            </a:r>
            <a:br>
              <a:rPr lang="nb-NO" dirty="0"/>
            </a:br>
            <a:r>
              <a:rPr lang="nb-NO" dirty="0"/>
              <a:t>Rammene for arbeidsplanleggingen er beskrevet i prinsippdokumentet for arbeidsplanlegging ved USN som ble </a:t>
            </a:r>
            <a:r>
              <a:rPr lang="nb-NO" b="1" dirty="0">
                <a:solidFill>
                  <a:srgbClr val="C00000"/>
                </a:solidFill>
              </a:rPr>
              <a:t>vedtatt av styret 10.03.17</a:t>
            </a:r>
          </a:p>
          <a:p>
            <a:r>
              <a:rPr lang="nb-NO" dirty="0"/>
              <a:t>2017: 	Revisjon</a:t>
            </a:r>
          </a:p>
          <a:p>
            <a:r>
              <a:rPr lang="nb-NO" dirty="0"/>
              <a:t>2019-2020: Arbeidsgruppe/termineres mars</a:t>
            </a:r>
          </a:p>
          <a:p>
            <a:r>
              <a:rPr lang="nb-NO" dirty="0"/>
              <a:t>2021:  	Saken gjenopptas, januar</a:t>
            </a:r>
          </a:p>
          <a:p>
            <a:r>
              <a:rPr lang="nb-NO" dirty="0"/>
              <a:t>28.4.21: 	Videre prosess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272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82242"/>
            <a:ext cx="8458200" cy="609600"/>
          </a:xfrm>
        </p:spPr>
        <p:txBody>
          <a:bodyPr/>
          <a:lstStyle/>
          <a:p>
            <a:r>
              <a:rPr lang="nb-NO" dirty="0">
                <a:solidFill>
                  <a:srgbClr val="444444"/>
                </a:solidFill>
              </a:rPr>
              <a:t>Koronasituasjonen og </a:t>
            </a:r>
            <a:br>
              <a:rPr lang="nb-NO" dirty="0">
                <a:solidFill>
                  <a:srgbClr val="444444"/>
                </a:solidFill>
              </a:rPr>
            </a:br>
            <a:r>
              <a:rPr lang="nb-NO" dirty="0">
                <a:solidFill>
                  <a:srgbClr val="444444"/>
                </a:solidFill>
              </a:rPr>
              <a:t>Forskerforbundets arbeid i saken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05383"/>
            <a:ext cx="4839072" cy="4270375"/>
          </a:xfrm>
        </p:spPr>
        <p:txBody>
          <a:bodyPr/>
          <a:lstStyle/>
          <a:p>
            <a:r>
              <a:rPr lang="nb-NO" sz="2400" dirty="0"/>
              <a:t>Perioden </a:t>
            </a:r>
            <a:r>
              <a:rPr lang="nb-NO" sz="2400" dirty="0">
                <a:solidFill>
                  <a:srgbClr val="C00000"/>
                </a:solidFill>
              </a:rPr>
              <a:t>12.3.20-27.4.21</a:t>
            </a:r>
            <a:r>
              <a:rPr lang="nb-NO" sz="2800" dirty="0">
                <a:solidFill>
                  <a:srgbClr val="C00000"/>
                </a:solidFill>
                <a:latin typeface="Ubuntu"/>
              </a:rPr>
              <a:t> </a:t>
            </a:r>
          </a:p>
          <a:p>
            <a:r>
              <a:rPr lang="nb-NO" sz="2400" dirty="0"/>
              <a:t>Veien videre: Info samlet inn fra øvrige universitet og høyskoler </a:t>
            </a:r>
            <a:br>
              <a:rPr lang="nb-NO" sz="2400" dirty="0"/>
            </a:br>
            <a:r>
              <a:rPr lang="nb-NO" sz="2400" dirty="0"/>
              <a:t>– varierende praksis</a:t>
            </a:r>
          </a:p>
          <a:p>
            <a:r>
              <a:rPr lang="nb-NO" sz="2400" dirty="0"/>
              <a:t>Lokallagsstyret ved USN drøfter</a:t>
            </a:r>
          </a:p>
          <a:p>
            <a:r>
              <a:rPr lang="nb-NO" sz="2400" dirty="0"/>
              <a:t>Vi drøfter med </a:t>
            </a:r>
            <a:r>
              <a:rPr lang="nb-NO" sz="2400" dirty="0">
                <a:solidFill>
                  <a:srgbClr val="C00000"/>
                </a:solidFill>
              </a:rPr>
              <a:t>alle fagforeninger</a:t>
            </a:r>
          </a:p>
          <a:p>
            <a:r>
              <a:rPr lang="nb-NO" sz="2400" dirty="0"/>
              <a:t>Kommer med nytt innspill om koronakompensasjon for hjemmekontor og merarbeid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290" y="1893630"/>
            <a:ext cx="3428708" cy="3763144"/>
          </a:xfrm>
        </p:spPr>
      </p:pic>
    </p:spTree>
    <p:extLst>
      <p:ext uri="{BB962C8B-B14F-4D97-AF65-F5344CB8AC3E}">
        <p14:creationId xmlns:p14="http://schemas.microsoft.com/office/powerpoint/2010/main" val="60079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74302"/>
          </a:xfrm>
        </p:spPr>
        <p:txBody>
          <a:bodyPr>
            <a:normAutofit/>
          </a:bodyPr>
          <a:lstStyle/>
          <a:p>
            <a:r>
              <a:rPr lang="nb-NO" dirty="0">
                <a:latin typeface="Informal Roman" panose="030604020304060B0204" pitchFamily="66" charset="0"/>
              </a:rPr>
              <a:t>Lysere tider- soloppgang-kulturelt innslag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4213" y="1066800"/>
            <a:ext cx="4194464" cy="56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01F76BE-C0A3-4A19-BEA2-A681696D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Kulturelt innslag – studenter campus Rauland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69DA5E5-B04E-461B-AAFE-9ACFA8509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Birgit Haukås, Tinn (Master folkemusikk) </a:t>
            </a:r>
            <a:b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– spiller hardingfele og danser</a:t>
            </a:r>
          </a:p>
          <a:p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Vilde </a:t>
            </a:r>
            <a:r>
              <a:rPr lang="nb-NO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Westeng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Gransherad (Bachelor folkemusikk)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		– s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piller hardingfele, danser og synger </a:t>
            </a:r>
          </a:p>
          <a:p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Torjus Bakken, Heddal (Bachelor folkemusikk) </a:t>
            </a:r>
            <a:b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– spiller hardingfele, munnharpe og danser</a:t>
            </a:r>
          </a:p>
          <a:p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Neri </a:t>
            </a:r>
            <a:r>
              <a:rPr lang="nb-NO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Bakkjen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Oslo (Bachelor folkemusikk) </a:t>
            </a:r>
            <a:b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– spiller </a:t>
            </a:r>
            <a:r>
              <a:rPr lang="nb-NO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trøorgel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synger og danser</a:t>
            </a:r>
          </a:p>
          <a:p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Andrea Søgnen, Gol (Bachelor folkemusikk) </a:t>
            </a:r>
            <a:b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– spiller langeleik og danser</a:t>
            </a:r>
          </a:p>
          <a:p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CA6C25D-D320-4429-8927-5151B40422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4792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3D13BB50-C395-40CC-AD30-032D94952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0352" y="6099022"/>
            <a:ext cx="5358848" cy="603556"/>
          </a:xfrm>
          <a:prstGeom prst="rect">
            <a:avLst/>
          </a:prstGeo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C0AAF09-669E-4030-B82A-A75D1E5920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www.forskerforbundet.no</a:t>
            </a:r>
            <a:endParaRPr lang="nb-NO">
              <a:solidFill>
                <a:schemeClr val="tx1"/>
              </a:solidFill>
              <a:latin typeface="Time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CD3EC04-FF97-4858-AB93-CF62E33A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49374"/>
            <a:ext cx="8458200" cy="1071513"/>
          </a:xfrm>
        </p:spPr>
        <p:txBody>
          <a:bodyPr>
            <a:normAutofit fontScale="90000"/>
          </a:bodyPr>
          <a:lstStyle/>
          <a:p>
            <a:r>
              <a:rPr lang="nb-NO" sz="3100" dirty="0">
                <a:solidFill>
                  <a:srgbClr val="444444"/>
                </a:solidFill>
              </a:rPr>
              <a:t>Statusoppdatering ved stabssjef Per Eirik Lund:</a:t>
            </a:r>
            <a:br>
              <a:rPr lang="nb-NO" sz="3100" dirty="0">
                <a:solidFill>
                  <a:srgbClr val="444444"/>
                </a:solidFill>
              </a:rPr>
            </a:br>
            <a:r>
              <a:rPr lang="nb-NO" sz="31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Organisasjonsutviklingsprosjektet</a:t>
            </a:r>
            <a:br>
              <a:rPr lang="nb-NO" sz="3100" dirty="0"/>
            </a:br>
            <a:br>
              <a:rPr lang="nb-NO" sz="3100" dirty="0">
                <a:solidFill>
                  <a:srgbClr val="444444"/>
                </a:solidFill>
              </a:rPr>
            </a:b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9886419"/>
      </p:ext>
    </p:extLst>
  </p:cSld>
  <p:clrMapOvr>
    <a:masterClrMapping/>
  </p:clrMapOvr>
</p:sld>
</file>

<file path=ppt/theme/theme1.xml><?xml version="1.0" encoding="utf-8"?>
<a:theme xmlns:a="http://schemas.openxmlformats.org/drawingml/2006/main" name="Mal1_bok">
  <a:themeElements>
    <a:clrScheme name="Mal1_bo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l1_bok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Mal1_bo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1_bo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1_bo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1_bo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1_bo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1_bo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1_bo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1_bo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1_bo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1_bo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1_bo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1_bo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Mal5_tavle (1)</Template>
  <TotalTime>337</TotalTime>
  <Words>339</Words>
  <Application>Microsoft Office PowerPoint</Application>
  <PresentationFormat>Skjermfremvisning (4:3)</PresentationFormat>
  <Paragraphs>40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5" baseType="lpstr">
      <vt:lpstr>Arial</vt:lpstr>
      <vt:lpstr>Calibri</vt:lpstr>
      <vt:lpstr>Georgia</vt:lpstr>
      <vt:lpstr>Informal Roman</vt:lpstr>
      <vt:lpstr>Times</vt:lpstr>
      <vt:lpstr>Ubuntu</vt:lpstr>
      <vt:lpstr>Mal1_bok</vt:lpstr>
      <vt:lpstr>PowerPoint-presentasjon</vt:lpstr>
      <vt:lpstr>Agenda medlemsmøte 28.4.21-kl 14-15.30</vt:lpstr>
      <vt:lpstr>Prinsipper for arbeidsplanlegging (PFA) (dagens ordning her)</vt:lpstr>
      <vt:lpstr>Prinsipper for arbeidsplanlegging (PFA) - 2 </vt:lpstr>
      <vt:lpstr>Koronasituasjonen og  Forskerforbundets arbeid i saken</vt:lpstr>
      <vt:lpstr>Lysere tider- soloppgang-kulturelt innslag</vt:lpstr>
      <vt:lpstr>Kulturelt innslag – studenter campus Rauland</vt:lpstr>
      <vt:lpstr>Statusoppdatering ved stabssjef Per Eirik Lund: Organisasjonsutviklingsprosjektet   </vt:lpstr>
    </vt:vector>
  </TitlesOfParts>
  <Company>HBV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Sigurd Hareide</dc:creator>
  <cp:lastModifiedBy>Sigurd Hareide</cp:lastModifiedBy>
  <cp:revision>8</cp:revision>
  <cp:lastPrinted>2004-09-15T10:07:07Z</cp:lastPrinted>
  <dcterms:created xsi:type="dcterms:W3CDTF">2021-01-13T12:15:30Z</dcterms:created>
  <dcterms:modified xsi:type="dcterms:W3CDTF">2021-04-28T07:47:41Z</dcterms:modified>
</cp:coreProperties>
</file>