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34"/>
  </p:notesMasterIdLst>
  <p:sldIdLst>
    <p:sldId id="271" r:id="rId3"/>
    <p:sldId id="256" r:id="rId4"/>
    <p:sldId id="257" r:id="rId5"/>
    <p:sldId id="268" r:id="rId6"/>
    <p:sldId id="259" r:id="rId7"/>
    <p:sldId id="258" r:id="rId8"/>
    <p:sldId id="267" r:id="rId9"/>
    <p:sldId id="266" r:id="rId10"/>
    <p:sldId id="260" r:id="rId11"/>
    <p:sldId id="261" r:id="rId12"/>
    <p:sldId id="262" r:id="rId13"/>
    <p:sldId id="265" r:id="rId14"/>
    <p:sldId id="263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86" r:id="rId30"/>
    <p:sldId id="287" r:id="rId31"/>
    <p:sldId id="288" r:id="rId32"/>
    <p:sldId id="289" r:id="rId33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21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3B1F40-15E6-49FF-87DC-5D51F24B6806}" type="datetimeFigureOut">
              <a:rPr lang="nb-NO" smtClean="0"/>
              <a:t>13.01.2021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3E0AD0-7590-4093-9CF1-E6B595AEE48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88766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89507-C4EA-481B-9AF6-7712AC4293D4}" type="datetimeFigureOut">
              <a:rPr lang="nb-NO" smtClean="0"/>
              <a:t>13.01.2021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94ADE-4611-4ACF-AEAE-5CF05AD1609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798316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89507-C4EA-481B-9AF6-7712AC4293D4}" type="datetimeFigureOut">
              <a:rPr lang="nb-NO" smtClean="0"/>
              <a:t>13.01.2021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94ADE-4611-4ACF-AEAE-5CF05AD1609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813099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89507-C4EA-481B-9AF6-7712AC4293D4}" type="datetimeFigureOut">
              <a:rPr lang="nb-NO" smtClean="0"/>
              <a:t>13.01.2021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94ADE-4611-4ACF-AEAE-5CF05AD1609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174674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>
                <a:solidFill>
                  <a:srgbClr val="808080"/>
                </a:solidFill>
              </a:rPr>
              <a:t>www.forskerforbundet.no</a:t>
            </a:r>
            <a:endParaRPr lang="nb-NO">
              <a:solidFill>
                <a:srgbClr val="000000"/>
              </a:solidFill>
              <a:latin typeface="Times"/>
            </a:endParaRPr>
          </a:p>
        </p:txBody>
      </p:sp>
    </p:spTree>
    <p:extLst>
      <p:ext uri="{BB962C8B-B14F-4D97-AF65-F5344CB8AC3E}">
        <p14:creationId xmlns:p14="http://schemas.microsoft.com/office/powerpoint/2010/main" val="24988707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>
                <a:solidFill>
                  <a:srgbClr val="808080"/>
                </a:solidFill>
              </a:rPr>
              <a:t>www.forskerforbundet.no</a:t>
            </a:r>
            <a:endParaRPr lang="nb-NO">
              <a:solidFill>
                <a:srgbClr val="000000"/>
              </a:solidFill>
              <a:latin typeface="Times"/>
            </a:endParaRPr>
          </a:p>
        </p:txBody>
      </p:sp>
    </p:spTree>
    <p:extLst>
      <p:ext uri="{BB962C8B-B14F-4D97-AF65-F5344CB8AC3E}">
        <p14:creationId xmlns:p14="http://schemas.microsoft.com/office/powerpoint/2010/main" val="37828464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>
                <a:solidFill>
                  <a:srgbClr val="808080"/>
                </a:solidFill>
              </a:rPr>
              <a:t>www.forskerforbundet.no</a:t>
            </a:r>
            <a:endParaRPr lang="nb-NO">
              <a:solidFill>
                <a:srgbClr val="000000"/>
              </a:solidFill>
              <a:latin typeface="Times"/>
            </a:endParaRPr>
          </a:p>
        </p:txBody>
      </p:sp>
    </p:spTree>
    <p:extLst>
      <p:ext uri="{BB962C8B-B14F-4D97-AF65-F5344CB8AC3E}">
        <p14:creationId xmlns:p14="http://schemas.microsoft.com/office/powerpoint/2010/main" val="9913881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508000" y="2003425"/>
            <a:ext cx="5537200" cy="4270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248400" y="2003425"/>
            <a:ext cx="5537200" cy="4270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>
                <a:solidFill>
                  <a:srgbClr val="808080"/>
                </a:solidFill>
              </a:rPr>
              <a:t>www.forskerforbundet.no</a:t>
            </a:r>
            <a:endParaRPr lang="nb-NO">
              <a:solidFill>
                <a:srgbClr val="000000"/>
              </a:solidFill>
              <a:latin typeface="Times"/>
            </a:endParaRPr>
          </a:p>
        </p:txBody>
      </p:sp>
    </p:spTree>
    <p:extLst>
      <p:ext uri="{BB962C8B-B14F-4D97-AF65-F5344CB8AC3E}">
        <p14:creationId xmlns:p14="http://schemas.microsoft.com/office/powerpoint/2010/main" val="307168314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bunntekst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>
                <a:solidFill>
                  <a:srgbClr val="808080"/>
                </a:solidFill>
              </a:rPr>
              <a:t>www.forskerforbundet.no</a:t>
            </a:r>
            <a:endParaRPr lang="nb-NO">
              <a:solidFill>
                <a:srgbClr val="000000"/>
              </a:solidFill>
              <a:latin typeface="Times"/>
            </a:endParaRPr>
          </a:p>
        </p:txBody>
      </p:sp>
    </p:spTree>
    <p:extLst>
      <p:ext uri="{BB962C8B-B14F-4D97-AF65-F5344CB8AC3E}">
        <p14:creationId xmlns:p14="http://schemas.microsoft.com/office/powerpoint/2010/main" val="84237743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>
                <a:solidFill>
                  <a:srgbClr val="808080"/>
                </a:solidFill>
              </a:rPr>
              <a:t>www.forskerforbundet.no</a:t>
            </a:r>
            <a:endParaRPr lang="nb-NO">
              <a:solidFill>
                <a:srgbClr val="000000"/>
              </a:solidFill>
              <a:latin typeface="Times"/>
            </a:endParaRPr>
          </a:p>
        </p:txBody>
      </p:sp>
    </p:spTree>
    <p:extLst>
      <p:ext uri="{BB962C8B-B14F-4D97-AF65-F5344CB8AC3E}">
        <p14:creationId xmlns:p14="http://schemas.microsoft.com/office/powerpoint/2010/main" val="293574979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bunntekst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>
                <a:solidFill>
                  <a:srgbClr val="808080"/>
                </a:solidFill>
              </a:rPr>
              <a:t>www.forskerforbundet.no</a:t>
            </a:r>
            <a:endParaRPr lang="nb-NO">
              <a:solidFill>
                <a:srgbClr val="000000"/>
              </a:solidFill>
              <a:latin typeface="Times"/>
            </a:endParaRPr>
          </a:p>
        </p:txBody>
      </p:sp>
    </p:spTree>
    <p:extLst>
      <p:ext uri="{BB962C8B-B14F-4D97-AF65-F5344CB8AC3E}">
        <p14:creationId xmlns:p14="http://schemas.microsoft.com/office/powerpoint/2010/main" val="102121082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>
                <a:solidFill>
                  <a:srgbClr val="808080"/>
                </a:solidFill>
              </a:rPr>
              <a:t>www.forskerforbundet.no</a:t>
            </a:r>
            <a:endParaRPr lang="nb-NO">
              <a:solidFill>
                <a:srgbClr val="000000"/>
              </a:solidFill>
              <a:latin typeface="Times"/>
            </a:endParaRPr>
          </a:p>
        </p:txBody>
      </p:sp>
    </p:spTree>
    <p:extLst>
      <p:ext uri="{BB962C8B-B14F-4D97-AF65-F5344CB8AC3E}">
        <p14:creationId xmlns:p14="http://schemas.microsoft.com/office/powerpoint/2010/main" val="22131868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89507-C4EA-481B-9AF6-7712AC4293D4}" type="datetimeFigureOut">
              <a:rPr lang="nb-NO" smtClean="0"/>
              <a:t>13.01.2021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94ADE-4611-4ACF-AEAE-5CF05AD1609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3688746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 smtClean="0"/>
              <a:t>Klikk ikonet for å legge til et bilde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>
                <a:solidFill>
                  <a:srgbClr val="808080"/>
                </a:solidFill>
              </a:rPr>
              <a:t>www.forskerforbundet.no</a:t>
            </a:r>
            <a:endParaRPr lang="nb-NO">
              <a:solidFill>
                <a:srgbClr val="000000"/>
              </a:solidFill>
              <a:latin typeface="Times"/>
            </a:endParaRPr>
          </a:p>
        </p:txBody>
      </p:sp>
    </p:spTree>
    <p:extLst>
      <p:ext uri="{BB962C8B-B14F-4D97-AF65-F5344CB8AC3E}">
        <p14:creationId xmlns:p14="http://schemas.microsoft.com/office/powerpoint/2010/main" val="199122322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>
                <a:solidFill>
                  <a:srgbClr val="808080"/>
                </a:solidFill>
              </a:rPr>
              <a:t>www.forskerforbundet.no</a:t>
            </a:r>
            <a:endParaRPr lang="nb-NO">
              <a:solidFill>
                <a:srgbClr val="000000"/>
              </a:solidFill>
              <a:latin typeface="Times"/>
            </a:endParaRPr>
          </a:p>
        </p:txBody>
      </p:sp>
    </p:spTree>
    <p:extLst>
      <p:ext uri="{BB962C8B-B14F-4D97-AF65-F5344CB8AC3E}">
        <p14:creationId xmlns:p14="http://schemas.microsoft.com/office/powerpoint/2010/main" val="34292743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8966200" y="1349376"/>
            <a:ext cx="2819400" cy="49244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508000" y="1349376"/>
            <a:ext cx="8255000" cy="49244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>
                <a:solidFill>
                  <a:srgbClr val="808080"/>
                </a:solidFill>
              </a:rPr>
              <a:t>www.forskerforbundet.no</a:t>
            </a:r>
            <a:endParaRPr lang="nb-NO">
              <a:solidFill>
                <a:srgbClr val="000000"/>
              </a:solidFill>
              <a:latin typeface="Times"/>
            </a:endParaRPr>
          </a:p>
        </p:txBody>
      </p:sp>
    </p:spTree>
    <p:extLst>
      <p:ext uri="{BB962C8B-B14F-4D97-AF65-F5344CB8AC3E}">
        <p14:creationId xmlns:p14="http://schemas.microsoft.com/office/powerpoint/2010/main" val="3894370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89507-C4EA-481B-9AF6-7712AC4293D4}" type="datetimeFigureOut">
              <a:rPr lang="nb-NO" smtClean="0"/>
              <a:t>13.01.2021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94ADE-4611-4ACF-AEAE-5CF05AD1609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23161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89507-C4EA-481B-9AF6-7712AC4293D4}" type="datetimeFigureOut">
              <a:rPr lang="nb-NO" smtClean="0"/>
              <a:t>13.01.2021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94ADE-4611-4ACF-AEAE-5CF05AD1609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604221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89507-C4EA-481B-9AF6-7712AC4293D4}" type="datetimeFigureOut">
              <a:rPr lang="nb-NO" smtClean="0"/>
              <a:t>13.01.2021</a:t>
            </a:fld>
            <a:endParaRPr lang="nb-N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94ADE-4611-4ACF-AEAE-5CF05AD1609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993715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89507-C4EA-481B-9AF6-7712AC4293D4}" type="datetimeFigureOut">
              <a:rPr lang="nb-NO" smtClean="0"/>
              <a:t>13.01.2021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94ADE-4611-4ACF-AEAE-5CF05AD1609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342554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89507-C4EA-481B-9AF6-7712AC4293D4}" type="datetimeFigureOut">
              <a:rPr lang="nb-NO" smtClean="0"/>
              <a:t>13.01.2021</a:t>
            </a:fld>
            <a:endParaRPr lang="nb-N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94ADE-4611-4ACF-AEAE-5CF05AD1609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01322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89507-C4EA-481B-9AF6-7712AC4293D4}" type="datetimeFigureOut">
              <a:rPr lang="nb-NO" smtClean="0"/>
              <a:t>13.01.2021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94ADE-4611-4ACF-AEAE-5CF05AD1609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985561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89507-C4EA-481B-9AF6-7712AC4293D4}" type="datetimeFigureOut">
              <a:rPr lang="nb-NO" smtClean="0"/>
              <a:t>13.01.2021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94ADE-4611-4ACF-AEAE-5CF05AD1609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73630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C89507-C4EA-481B-9AF6-7712AC4293D4}" type="datetimeFigureOut">
              <a:rPr lang="nb-NO" smtClean="0"/>
              <a:t>13.01.2021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394ADE-4611-4ACF-AEAE-5CF05AD1609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048855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8000" y="1349375"/>
            <a:ext cx="112776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Klikk for å redigere tittelstil</a:t>
            </a:r>
          </a:p>
        </p:txBody>
      </p:sp>
      <p:sp>
        <p:nvSpPr>
          <p:cNvPr id="1454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8000" y="2003425"/>
            <a:ext cx="11277600" cy="427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Klikk for å redigere tekststiler i malen</a:t>
            </a:r>
          </a:p>
          <a:p>
            <a:pPr lvl="1"/>
            <a:r>
              <a:rPr lang="en-US" smtClean="0"/>
              <a:t>Andre nivå</a:t>
            </a:r>
          </a:p>
          <a:p>
            <a:pPr lvl="2"/>
            <a:r>
              <a:rPr lang="en-US" smtClean="0"/>
              <a:t>Tredje nivå</a:t>
            </a:r>
          </a:p>
          <a:p>
            <a:pPr lvl="3"/>
            <a:r>
              <a:rPr lang="en-US" smtClean="0"/>
              <a:t>Fjerde nivå</a:t>
            </a:r>
          </a:p>
          <a:p>
            <a:pPr lvl="4"/>
            <a:r>
              <a:rPr lang="en-US" smtClean="0"/>
              <a:t>Femte nivå</a:t>
            </a:r>
          </a:p>
        </p:txBody>
      </p:sp>
      <p:sp>
        <p:nvSpPr>
          <p:cNvPr id="145412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08000" y="6400800"/>
            <a:ext cx="50800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bg2"/>
                </a:solidFill>
                <a:latin typeface="+mj-lt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nb-NO">
                <a:solidFill>
                  <a:srgbClr val="808080"/>
                </a:solidFill>
              </a:rPr>
              <a:t>www.forskerforbundet.no</a:t>
            </a:r>
            <a:endParaRPr lang="nb-NO">
              <a:solidFill>
                <a:srgbClr val="000000"/>
              </a:solidFill>
              <a:latin typeface="Times"/>
            </a:endParaRPr>
          </a:p>
        </p:txBody>
      </p:sp>
      <p:pic>
        <p:nvPicPr>
          <p:cNvPr id="145413" name="Picture 5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12194117" cy="981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840902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333333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333333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333333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333333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333333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333333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333333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333333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333333"/>
          </a:solidFill>
          <a:latin typeface="Arial" charset="0"/>
        </a:defRPr>
      </a:lvl9pPr>
    </p:titleStyle>
    <p:bodyStyle>
      <a:lvl1pPr marL="187325" indent="-187325" algn="l" rtl="0" eaLnBrk="1" fontAlgn="base" hangingPunct="1">
        <a:spcBef>
          <a:spcPct val="30000"/>
        </a:spcBef>
        <a:spcAft>
          <a:spcPct val="0"/>
        </a:spcAft>
        <a:buClr>
          <a:srgbClr val="B22644"/>
        </a:buClr>
        <a:buFont typeface="Times"/>
        <a:buChar char="•"/>
        <a:defRPr sz="2400">
          <a:solidFill>
            <a:srgbClr val="333333"/>
          </a:solidFill>
          <a:latin typeface="+mn-lt"/>
          <a:ea typeface="+mn-ea"/>
          <a:cs typeface="+mn-cs"/>
        </a:defRPr>
      </a:lvl1pPr>
      <a:lvl2pPr marL="557213" indent="-179388" algn="l" rtl="0" eaLnBrk="1" fontAlgn="base" hangingPunct="1">
        <a:spcBef>
          <a:spcPct val="0"/>
        </a:spcBef>
        <a:spcAft>
          <a:spcPct val="0"/>
        </a:spcAft>
        <a:buClr>
          <a:srgbClr val="B22644"/>
        </a:buClr>
        <a:buFont typeface="Times"/>
        <a:buChar char="•"/>
        <a:defRPr sz="2000">
          <a:solidFill>
            <a:srgbClr val="333333"/>
          </a:solidFill>
          <a:latin typeface="+mn-lt"/>
        </a:defRPr>
      </a:lvl2pPr>
      <a:lvl3pPr marL="842963" indent="-163513" algn="l" rtl="0" eaLnBrk="1" fontAlgn="base" hangingPunct="1">
        <a:spcBef>
          <a:spcPct val="0"/>
        </a:spcBef>
        <a:spcAft>
          <a:spcPct val="0"/>
        </a:spcAft>
        <a:buClr>
          <a:srgbClr val="B22644"/>
        </a:buClr>
        <a:buFont typeface="Times"/>
        <a:buChar char="•"/>
        <a:defRPr sz="1600">
          <a:solidFill>
            <a:srgbClr val="333333"/>
          </a:solidFill>
          <a:latin typeface="+mn-lt"/>
        </a:defRPr>
      </a:lvl3pPr>
      <a:lvl4pPr marL="1116013" indent="-152400" algn="l" rtl="0" eaLnBrk="1" fontAlgn="base" hangingPunct="1">
        <a:spcBef>
          <a:spcPct val="0"/>
        </a:spcBef>
        <a:spcAft>
          <a:spcPct val="0"/>
        </a:spcAft>
        <a:buClr>
          <a:srgbClr val="B22644"/>
        </a:buClr>
        <a:buFont typeface="Times"/>
        <a:buChar char="•"/>
        <a:defRPr sz="1600">
          <a:solidFill>
            <a:srgbClr val="333333"/>
          </a:solidFill>
          <a:latin typeface="+mn-lt"/>
        </a:defRPr>
      </a:lvl4pPr>
      <a:lvl5pPr marL="1427163" indent="-120650" algn="l" rtl="0" eaLnBrk="1" fontAlgn="base" hangingPunct="1">
        <a:spcBef>
          <a:spcPct val="20000"/>
        </a:spcBef>
        <a:spcAft>
          <a:spcPct val="0"/>
        </a:spcAft>
        <a:buClr>
          <a:srgbClr val="B22644"/>
        </a:buClr>
        <a:buFont typeface="Times"/>
        <a:buChar char="•"/>
        <a:defRPr sz="1600">
          <a:solidFill>
            <a:srgbClr val="333333"/>
          </a:solidFill>
          <a:latin typeface="+mn-lt"/>
        </a:defRPr>
      </a:lvl5pPr>
      <a:lvl6pPr marL="1884363" indent="-120650" algn="l" rtl="0" eaLnBrk="1" fontAlgn="base" hangingPunct="1">
        <a:spcBef>
          <a:spcPct val="20000"/>
        </a:spcBef>
        <a:spcAft>
          <a:spcPct val="0"/>
        </a:spcAft>
        <a:buClr>
          <a:srgbClr val="B22644"/>
        </a:buClr>
        <a:buFont typeface="Times"/>
        <a:buChar char="•"/>
        <a:defRPr sz="1600">
          <a:solidFill>
            <a:srgbClr val="333333"/>
          </a:solidFill>
          <a:latin typeface="+mn-lt"/>
        </a:defRPr>
      </a:lvl6pPr>
      <a:lvl7pPr marL="2341563" indent="-120650" algn="l" rtl="0" eaLnBrk="1" fontAlgn="base" hangingPunct="1">
        <a:spcBef>
          <a:spcPct val="20000"/>
        </a:spcBef>
        <a:spcAft>
          <a:spcPct val="0"/>
        </a:spcAft>
        <a:buClr>
          <a:srgbClr val="B22644"/>
        </a:buClr>
        <a:buFont typeface="Times"/>
        <a:buChar char="•"/>
        <a:defRPr sz="1600">
          <a:solidFill>
            <a:srgbClr val="333333"/>
          </a:solidFill>
          <a:latin typeface="+mn-lt"/>
        </a:defRPr>
      </a:lvl7pPr>
      <a:lvl8pPr marL="2798763" indent="-120650" algn="l" rtl="0" eaLnBrk="1" fontAlgn="base" hangingPunct="1">
        <a:spcBef>
          <a:spcPct val="20000"/>
        </a:spcBef>
        <a:spcAft>
          <a:spcPct val="0"/>
        </a:spcAft>
        <a:buClr>
          <a:srgbClr val="B22644"/>
        </a:buClr>
        <a:buFont typeface="Times"/>
        <a:buChar char="•"/>
        <a:defRPr sz="1600">
          <a:solidFill>
            <a:srgbClr val="333333"/>
          </a:solidFill>
          <a:latin typeface="+mn-lt"/>
        </a:defRPr>
      </a:lvl8pPr>
      <a:lvl9pPr marL="3255963" indent="-120650" algn="l" rtl="0" eaLnBrk="1" fontAlgn="base" hangingPunct="1">
        <a:spcBef>
          <a:spcPct val="20000"/>
        </a:spcBef>
        <a:spcAft>
          <a:spcPct val="0"/>
        </a:spcAft>
        <a:buClr>
          <a:srgbClr val="B22644"/>
        </a:buClr>
        <a:buFont typeface="Times"/>
        <a:buChar char="•"/>
        <a:defRPr sz="1600">
          <a:solidFill>
            <a:srgbClr val="333333"/>
          </a:solidFill>
          <a:latin typeface="+mn-lt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blogg.usn.no/forskerforbundet/lokallagsstyret/" TargetMode="External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forskersonen.no/forskningspolitikk-kronikk-meninger/norsk-forskning-er-i-fare-pa-grunn-av-pandemien---regjeringen-ma-ta-ansvar/1796507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min.usn.no/startside-ansatte/vart-usn/prosjekter/organisasjonsutviklingsprosjektet-ou-prosjektet/" TargetMode="Externa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s://www.forskerforbundet.no/Documents/skriftserien/2021-1_Arbeidssituasjon_korona.pdf" TargetMode="External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forskerforbundet.no/lonn/" TargetMode="External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regjeringen.no/contentassets/43efadcb4e394a5fa57176b00f7b07ea/2020/hovedtariffavtalen_2020-22_hovedoppgjor_lostat_unio_ysstat.pdf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forskerforbundet.no/lonn/stat/guide-til-lonnsheving/" TargetMode="Externa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forskerforbundet.no/lonn/tariffnyheter/2020/tariffoppgjor-2020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ssholder for bunntekst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b-NO">
                <a:solidFill>
                  <a:srgbClr val="808080"/>
                </a:solidFill>
              </a:rPr>
              <a:t>www.forskerforbundet.no</a:t>
            </a:r>
            <a:endParaRPr lang="nb-NO">
              <a:solidFill>
                <a:srgbClr val="000000"/>
              </a:solidFill>
              <a:latin typeface="Times"/>
            </a:endParaRPr>
          </a:p>
        </p:txBody>
      </p:sp>
      <p:sp>
        <p:nvSpPr>
          <p:cNvPr id="146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Medlemsmøte 13. januar 2021, kl. 14.00-15.30</a:t>
            </a:r>
            <a:endParaRPr lang="nb-NO" dirty="0"/>
          </a:p>
        </p:txBody>
      </p:sp>
      <p:sp>
        <p:nvSpPr>
          <p:cNvPr id="146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b-NO" dirty="0" smtClean="0"/>
              <a:t>Saksliste – se versjon på vårt lokale nettsted med diverse lenker:</a:t>
            </a:r>
            <a:r>
              <a:rPr lang="nb-NO" dirty="0"/>
              <a:t/>
            </a:r>
            <a:br>
              <a:rPr lang="nb-NO" dirty="0"/>
            </a:br>
            <a:r>
              <a:rPr lang="nb-NO" dirty="0"/>
              <a:t>1. </a:t>
            </a:r>
            <a:r>
              <a:rPr lang="nb-NO" b="1" dirty="0"/>
              <a:t>Om arbeidsforhold ved USN under pandemien </a:t>
            </a:r>
            <a:r>
              <a:rPr lang="nb-NO" dirty="0"/>
              <a:t>– ved hovedtillitsvalgt </a:t>
            </a:r>
            <a:r>
              <a:rPr lang="nb-NO" dirty="0" smtClean="0"/>
              <a:t>	Berit </a:t>
            </a:r>
            <a:r>
              <a:rPr lang="nb-NO" dirty="0"/>
              <a:t>Bratholm. Øyvind Reidar Bakke Reier informerer (medlem i </a:t>
            </a:r>
            <a:r>
              <a:rPr lang="nb-NO" dirty="0" err="1"/>
              <a:t>USNs</a:t>
            </a:r>
            <a:r>
              <a:rPr lang="nb-NO" dirty="0"/>
              <a:t> </a:t>
            </a:r>
            <a:r>
              <a:rPr lang="nb-NO" dirty="0" smtClean="0"/>
              <a:t>	beredskapsgruppe </a:t>
            </a:r>
            <a:r>
              <a:rPr lang="nb-NO" dirty="0"/>
              <a:t>for koronapandemien). </a:t>
            </a:r>
            <a:br>
              <a:rPr lang="nb-NO" dirty="0"/>
            </a:br>
            <a:r>
              <a:rPr lang="nb-NO" dirty="0" smtClean="0"/>
              <a:t>2</a:t>
            </a:r>
            <a:r>
              <a:rPr lang="nb-NO" dirty="0"/>
              <a:t>. </a:t>
            </a:r>
            <a:r>
              <a:rPr lang="nb-NO" b="1" dirty="0"/>
              <a:t>Organisasjonsutviklingsprosjektet </a:t>
            </a:r>
            <a:r>
              <a:rPr lang="nb-NO" dirty="0" smtClean="0"/>
              <a:t>– </a:t>
            </a:r>
            <a:r>
              <a:rPr lang="nb-NO" dirty="0"/>
              <a:t>ved lokallagsleder Inger-Lise Eriksrud </a:t>
            </a:r>
            <a:r>
              <a:rPr lang="nb-NO" dirty="0" smtClean="0"/>
              <a:t>	Bergan </a:t>
            </a:r>
            <a:r>
              <a:rPr lang="nb-NO" dirty="0"/>
              <a:t>(medlem i hovedprosjektgruppen)</a:t>
            </a:r>
            <a:r>
              <a:rPr lang="nb-NO" dirty="0"/>
              <a:t/>
            </a:r>
            <a:br>
              <a:rPr lang="nb-NO" dirty="0"/>
            </a:br>
            <a:r>
              <a:rPr lang="nb-NO" dirty="0"/>
              <a:t>3. </a:t>
            </a:r>
            <a:r>
              <a:rPr lang="nb-NO" b="1" dirty="0"/>
              <a:t>Kort om årets lønnsoppgjør </a:t>
            </a:r>
            <a:r>
              <a:rPr lang="nb-NO" dirty="0"/>
              <a:t>– ved hovedtillitsvalgt Berit Bratholm.</a:t>
            </a:r>
            <a:r>
              <a:rPr lang="nb-NO" dirty="0"/>
              <a:t/>
            </a:r>
            <a:br>
              <a:rPr lang="nb-NO" dirty="0"/>
            </a:br>
            <a:r>
              <a:rPr lang="nb-NO" dirty="0"/>
              <a:t>4. </a:t>
            </a:r>
            <a:r>
              <a:rPr lang="nb-NO" b="1" dirty="0"/>
              <a:t>Studieporteføljesaken</a:t>
            </a:r>
            <a:r>
              <a:rPr lang="nb-NO" dirty="0"/>
              <a:t> – ved hovedtillitsvalgt Berit Bratholm </a:t>
            </a:r>
            <a:endParaRPr lang="nb-NO" dirty="0" smtClean="0"/>
          </a:p>
          <a:p>
            <a:pPr marL="0" indent="0">
              <a:buNone/>
            </a:pPr>
            <a:r>
              <a:rPr lang="nb-NO" dirty="0" smtClean="0"/>
              <a:t>5</a:t>
            </a:r>
            <a:r>
              <a:rPr lang="nb-NO" dirty="0"/>
              <a:t>. </a:t>
            </a:r>
            <a:r>
              <a:rPr lang="nb-NO" b="1" dirty="0"/>
              <a:t>Eventuelt</a:t>
            </a:r>
            <a:r>
              <a:rPr lang="nb-NO" dirty="0"/>
              <a:t> </a:t>
            </a:r>
            <a:endParaRPr lang="nb-NO" dirty="0" smtClean="0"/>
          </a:p>
          <a:p>
            <a:pPr marL="0" indent="0">
              <a:buNone/>
            </a:pPr>
            <a:r>
              <a:rPr lang="nb-NO" dirty="0"/>
              <a:t>(</a:t>
            </a:r>
            <a:r>
              <a:rPr lang="nb-NO" dirty="0" smtClean="0"/>
              <a:t>– </a:t>
            </a:r>
            <a:r>
              <a:rPr lang="nb-NO" dirty="0"/>
              <a:t>spill gjerne inn saker til dette møtet og senere møter til </a:t>
            </a:r>
            <a:r>
              <a:rPr lang="nb-NO" dirty="0">
                <a:hlinkClick r:id="rId2"/>
              </a:rPr>
              <a:t>din lokale tillitsvalgte</a:t>
            </a:r>
            <a:r>
              <a:rPr lang="nb-NO" dirty="0" smtClean="0"/>
              <a:t>.)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177608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nb-NO" sz="3600" dirty="0" smtClean="0"/>
              <a:t>Tabell 11: </a:t>
            </a:r>
            <a:br>
              <a:rPr lang="nb-NO" sz="3600" dirty="0" smtClean="0"/>
            </a:br>
            <a:r>
              <a:rPr lang="nb-NO" sz="3600" dirty="0" smtClean="0"/>
              <a:t>Har arbeidsgiver bidratt til at du har en tilfredsstillende hjemmekontorløsning? </a:t>
            </a:r>
            <a:endParaRPr lang="nb-NO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nb-NO" dirty="0" smtClean="0">
                <a:solidFill>
                  <a:srgbClr val="FF0000"/>
                </a:solidFill>
              </a:rPr>
              <a:t>Ja, jeg er ivaretatt: 8%</a:t>
            </a:r>
          </a:p>
          <a:p>
            <a:r>
              <a:rPr lang="nb-NO" dirty="0" smtClean="0"/>
              <a:t>Delvis: 11%</a:t>
            </a:r>
          </a:p>
          <a:p>
            <a:r>
              <a:rPr lang="nb-NO" dirty="0" smtClean="0"/>
              <a:t>Nei, men jeg har ordnet en god løsning selv: 65%</a:t>
            </a:r>
          </a:p>
          <a:p>
            <a:r>
              <a:rPr lang="nb-NO" dirty="0" smtClean="0"/>
              <a:t>Nei, og situasjonen er utilfredsstillende: 15%</a:t>
            </a:r>
          </a:p>
          <a:p>
            <a:r>
              <a:rPr lang="nb-NO" dirty="0" smtClean="0">
                <a:solidFill>
                  <a:srgbClr val="FF0000"/>
                </a:solidFill>
              </a:rPr>
              <a:t>Total: 16% Max: 35% Min: 2%</a:t>
            </a:r>
          </a:p>
          <a:p>
            <a:r>
              <a:rPr lang="nb-NO" dirty="0" smtClean="0"/>
              <a:t>N=72</a:t>
            </a:r>
            <a:endParaRPr lang="nb-NO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nb-NO" dirty="0" smtClean="0"/>
              <a:t>Nasjonale data (N=1543):</a:t>
            </a:r>
          </a:p>
          <a:p>
            <a:r>
              <a:rPr lang="nb-NO" dirty="0" smtClean="0"/>
              <a:t>Leder: 29%</a:t>
            </a:r>
          </a:p>
          <a:p>
            <a:r>
              <a:rPr lang="nb-NO" dirty="0" smtClean="0"/>
              <a:t>Undervisning-forskning: 12%</a:t>
            </a:r>
          </a:p>
          <a:p>
            <a:r>
              <a:rPr lang="nb-NO" dirty="0" smtClean="0"/>
              <a:t>Rekruttering:11%</a:t>
            </a:r>
          </a:p>
          <a:p>
            <a:r>
              <a:rPr lang="nb-NO" dirty="0" smtClean="0"/>
              <a:t>TA: 29%</a:t>
            </a:r>
          </a:p>
        </p:txBody>
      </p:sp>
    </p:spTree>
    <p:extLst>
      <p:ext uri="{BB962C8B-B14F-4D97-AF65-F5344CB8AC3E}">
        <p14:creationId xmlns:p14="http://schemas.microsoft.com/office/powerpoint/2010/main" val="23680390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 smtClean="0"/>
              <a:t>Tabell 18: Stipendiater/postdoktorer: Har du fått forlengelse eller annen hjelp/støtte? </a:t>
            </a:r>
            <a:r>
              <a:rPr lang="nb-NO" sz="1800" dirty="0" smtClean="0"/>
              <a:t>Sortert etter institusjon med 10 respondenter eller flere</a:t>
            </a:r>
            <a:endParaRPr lang="nb-NO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>
                <a:solidFill>
                  <a:srgbClr val="FF0000"/>
                </a:solidFill>
              </a:rPr>
              <a:t>Ja, jeg er ivaretatt: 19%</a:t>
            </a:r>
          </a:p>
          <a:p>
            <a:r>
              <a:rPr lang="nb-NO" dirty="0" smtClean="0"/>
              <a:t>Noe, men langt fra tilstrekkelig: 38%</a:t>
            </a:r>
          </a:p>
          <a:p>
            <a:r>
              <a:rPr lang="nb-NO" dirty="0" smtClean="0"/>
              <a:t>Ikke foreløpig, men har fått beskjed om mulighet for å øke senere: 19%</a:t>
            </a:r>
          </a:p>
          <a:p>
            <a:r>
              <a:rPr lang="nb-NO" dirty="0" smtClean="0"/>
              <a:t>Nei: 25%</a:t>
            </a:r>
          </a:p>
          <a:p>
            <a:r>
              <a:rPr lang="nb-NO" dirty="0" smtClean="0"/>
              <a:t>Vet ikke: 0%</a:t>
            </a:r>
          </a:p>
          <a:p>
            <a:r>
              <a:rPr lang="nb-NO" dirty="0" smtClean="0"/>
              <a:t>N=16</a:t>
            </a:r>
          </a:p>
          <a:p>
            <a:r>
              <a:rPr lang="nb-NO" dirty="0" smtClean="0">
                <a:solidFill>
                  <a:srgbClr val="FF0000"/>
                </a:solidFill>
              </a:rPr>
              <a:t>Total: 21% Max: 50% Min: 0%</a:t>
            </a:r>
            <a:endParaRPr lang="nb-NO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69733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Leder i FF: Guro Elisabeth Lind</a:t>
            </a:r>
            <a:endParaRPr lang="nb-NO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nb-NO" dirty="0" smtClean="0"/>
              <a:t>Undersøkelsen viser at det er grunn til å være bekymret for </a:t>
            </a:r>
            <a:r>
              <a:rPr lang="nb-NO" b="1" dirty="0" smtClean="0"/>
              <a:t>studiekvaliteten</a:t>
            </a:r>
            <a:r>
              <a:rPr lang="nb-NO" dirty="0" smtClean="0"/>
              <a:t> under korona. Halvparten av underviserne er ikke trygge på at studentene får god nok undervisning i den nye, digitale undervisningssituasjonen.</a:t>
            </a:r>
          </a:p>
          <a:p>
            <a:pPr marL="514350" indent="-514350">
              <a:buFont typeface="+mj-lt"/>
              <a:buAutoNum type="arabicPeriod"/>
            </a:pPr>
            <a:r>
              <a:rPr lang="nb-NO" dirty="0" smtClean="0"/>
              <a:t>Undersøkelsen viser at mange </a:t>
            </a:r>
            <a:r>
              <a:rPr lang="nb-NO" b="1" dirty="0" smtClean="0"/>
              <a:t>unge forskere sliter</a:t>
            </a:r>
            <a:r>
              <a:rPr lang="nb-NO" dirty="0" smtClean="0"/>
              <a:t>. Nesten alle stipendiater og postdoktorer er blitt forsinket, men få har fått tilstrekkelig forlengelse og støtte. </a:t>
            </a:r>
          </a:p>
          <a:p>
            <a:pPr marL="514350" indent="-514350">
              <a:buFont typeface="+mj-lt"/>
              <a:buAutoNum type="arabicPeriod"/>
            </a:pPr>
            <a:r>
              <a:rPr lang="nb-NO" dirty="0"/>
              <a:t>Undersøkelsen </a:t>
            </a:r>
            <a:r>
              <a:rPr lang="nb-NO" dirty="0" smtClean="0"/>
              <a:t>viser at </a:t>
            </a:r>
            <a:r>
              <a:rPr lang="nb-NO" b="1" dirty="0"/>
              <a:t>forskningen</a:t>
            </a:r>
            <a:r>
              <a:rPr lang="nb-NO" dirty="0"/>
              <a:t> mange steder er </a:t>
            </a:r>
            <a:r>
              <a:rPr lang="nb-NO" b="1" dirty="0"/>
              <a:t>satt på vent</a:t>
            </a:r>
            <a:r>
              <a:rPr lang="nb-NO" b="1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nb-NO" dirty="0" smtClean="0"/>
              <a:t>Undersøkelsen viser at </a:t>
            </a:r>
            <a:r>
              <a:rPr lang="nb-NO" b="1" dirty="0" smtClean="0"/>
              <a:t>ansatte har jobbet mye ekstra</a:t>
            </a:r>
            <a:r>
              <a:rPr lang="nb-NO" dirty="0" smtClean="0"/>
              <a:t>, uten å bli kompensert. De vitenskapelig ansatte har hatt størst merarbeid, men over 60 prosent av dem vil ikke få noen som helst kompensasjon – verken økonomisk eller tidsmessig. </a:t>
            </a:r>
            <a:r>
              <a:rPr lang="nb-NO" dirty="0" smtClean="0">
                <a:solidFill>
                  <a:srgbClr val="FF0000"/>
                </a:solidFill>
              </a:rPr>
              <a:t>USN: IDF 16.11.2020-kompensasjon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3852341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Fortsetter: 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nb-NO" dirty="0" smtClean="0">
                <a:hlinkClick r:id="rId2"/>
              </a:rPr>
              <a:t>Norsk forskning er i fare på grunn av pandemien - regjeringen må ta ansvar (forskersonen.no)</a:t>
            </a:r>
            <a:endParaRPr lang="nb-NO" dirty="0" smtClean="0"/>
          </a:p>
          <a:p>
            <a:endParaRPr lang="nb-NO" dirty="0"/>
          </a:p>
          <a:p>
            <a:pPr marL="0" indent="0">
              <a:buNone/>
            </a:pPr>
            <a:r>
              <a:rPr lang="nb-NO" b="1" dirty="0"/>
              <a:t>Tre forslag til regjeringen</a:t>
            </a:r>
          </a:p>
          <a:p>
            <a:pPr marL="0" indent="0">
              <a:buNone/>
            </a:pPr>
            <a:r>
              <a:rPr lang="nb-NO" b="1" dirty="0" smtClean="0"/>
              <a:t>1</a:t>
            </a:r>
            <a:r>
              <a:rPr lang="nb-NO" b="1" dirty="0"/>
              <a:t>.</a:t>
            </a:r>
            <a:r>
              <a:rPr lang="nb-NO" dirty="0"/>
              <a:t> Få på plass en ubyråkratisk nasjonal ordning som sikrer alle stipendiater og postdoktorer som har blitt forsinket på grunn av korona, rett til forlengelse.</a:t>
            </a:r>
          </a:p>
          <a:p>
            <a:pPr marL="0" indent="0">
              <a:buNone/>
            </a:pPr>
            <a:r>
              <a:rPr lang="nb-NO" b="1" dirty="0"/>
              <a:t>2.</a:t>
            </a:r>
            <a:r>
              <a:rPr lang="nb-NO" dirty="0"/>
              <a:t> Stopp de såkalte «effektiviseringskuttene» som hittil har fratatt akademia godt over en milliard i grunnbevilgninger, og bidratt til at de vitenskapelige ansatte må ta over flere administrative oppgaver.</a:t>
            </a:r>
          </a:p>
          <a:p>
            <a:pPr marL="0" indent="0">
              <a:buNone/>
            </a:pPr>
            <a:r>
              <a:rPr lang="nb-NO" b="1" dirty="0"/>
              <a:t>3. </a:t>
            </a:r>
            <a:r>
              <a:rPr lang="nb-NO" dirty="0"/>
              <a:t>Start arbeidet med å få på plass en langsiktig løsning som sikrer at de ulike arbeidsoppgavene i akademia – også forskningen - skal kunne løses innenfor normal arbeidstid. Det er mange unge forskere der ute som er klare til å bidra til at tidsregnestykket går opp.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3897543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6545" y="1477817"/>
            <a:ext cx="10021455" cy="1025237"/>
          </a:xfrm>
        </p:spPr>
        <p:txBody>
          <a:bodyPr>
            <a:normAutofit fontScale="90000"/>
          </a:bodyPr>
          <a:lstStyle/>
          <a:p>
            <a:r>
              <a:rPr lang="nb-NO" sz="2400" dirty="0" smtClean="0">
                <a:latin typeface="Algerian" panose="04020705040A02060702" pitchFamily="82" charset="0"/>
              </a:rPr>
              <a:t/>
            </a:r>
            <a:br>
              <a:rPr lang="nb-NO" sz="2400" dirty="0" smtClean="0">
                <a:latin typeface="Algerian" panose="04020705040A02060702" pitchFamily="82" charset="0"/>
              </a:rPr>
            </a:br>
            <a:r>
              <a:rPr lang="nb-NO" sz="2400" dirty="0" smtClean="0">
                <a:latin typeface="Algerian" panose="04020705040A02060702" pitchFamily="82" charset="0"/>
              </a:rPr>
              <a:t/>
            </a:r>
            <a:br>
              <a:rPr lang="nb-NO" sz="2400" dirty="0" smtClean="0">
                <a:latin typeface="Algerian" panose="04020705040A02060702" pitchFamily="82" charset="0"/>
              </a:rPr>
            </a:br>
            <a:r>
              <a:rPr lang="nb-NO" sz="2400" dirty="0">
                <a:latin typeface="Algerian" panose="04020705040A02060702" pitchFamily="82" charset="0"/>
              </a:rPr>
              <a:t/>
            </a:r>
            <a:br>
              <a:rPr lang="nb-NO" sz="2400" dirty="0">
                <a:latin typeface="Algerian" panose="04020705040A02060702" pitchFamily="82" charset="0"/>
              </a:rPr>
            </a:br>
            <a:r>
              <a:rPr lang="nb-NO" sz="2400" dirty="0" smtClean="0">
                <a:latin typeface="Algerian" panose="04020705040A02060702" pitchFamily="82" charset="0"/>
              </a:rPr>
              <a:t>Organisasjonsutvikling i USN 2020-2021</a:t>
            </a:r>
            <a:endParaRPr lang="nb-NO" sz="2400" dirty="0">
              <a:latin typeface="Algerian" panose="04020705040A02060702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85454" y="2770765"/>
            <a:ext cx="9144000" cy="1655762"/>
          </a:xfrm>
        </p:spPr>
        <p:txBody>
          <a:bodyPr>
            <a:normAutofit lnSpcReduction="10000"/>
          </a:bodyPr>
          <a:lstStyle/>
          <a:p>
            <a:endParaRPr lang="nb-NO" dirty="0" smtClean="0"/>
          </a:p>
          <a:p>
            <a:r>
              <a:rPr lang="nb-NO" dirty="0" smtClean="0"/>
              <a:t>En mer hensiktsmessig modell- vedtatt i styret 31/1-2020:</a:t>
            </a:r>
          </a:p>
          <a:p>
            <a:r>
              <a:rPr lang="nb-NO" dirty="0" smtClean="0"/>
              <a:t>Ønske om en gjennomgang av faglig og administrativ organisering i et prosjekt v. USN</a:t>
            </a:r>
            <a:endParaRPr lang="nb-NO" dirty="0"/>
          </a:p>
          <a:p>
            <a:endParaRPr lang="nb-NO" dirty="0"/>
          </a:p>
        </p:txBody>
      </p:sp>
      <p:sp>
        <p:nvSpPr>
          <p:cNvPr id="5" name="Rectangle 4"/>
          <p:cNvSpPr/>
          <p:nvPr/>
        </p:nvSpPr>
        <p:spPr>
          <a:xfrm>
            <a:off x="720435" y="4737786"/>
            <a:ext cx="574502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b-NO" dirty="0">
                <a:solidFill>
                  <a:prstClr val="black"/>
                </a:solidFill>
              </a:rPr>
              <a:t>Kort orientering v. Inger-Lise E. Bergan</a:t>
            </a:r>
          </a:p>
          <a:p>
            <a:r>
              <a:rPr lang="nb-NO" dirty="0">
                <a:solidFill>
                  <a:prstClr val="black"/>
                </a:solidFill>
              </a:rPr>
              <a:t>Leder FF, </a:t>
            </a:r>
            <a:r>
              <a:rPr lang="nb-NO" dirty="0" smtClean="0">
                <a:solidFill>
                  <a:prstClr val="black"/>
                </a:solidFill>
              </a:rPr>
              <a:t>USN</a:t>
            </a:r>
          </a:p>
          <a:p>
            <a:r>
              <a:rPr lang="nb-NO" u="sng" dirty="0" smtClean="0">
                <a:solidFill>
                  <a:prstClr val="black"/>
                </a:solidFill>
                <a:hlinkClick r:id="rId2"/>
              </a:rPr>
              <a:t>organisasjonsutviklingsprosjektet </a:t>
            </a:r>
            <a:r>
              <a:rPr lang="nb-NO" u="sng" dirty="0">
                <a:solidFill>
                  <a:prstClr val="black"/>
                </a:solidFill>
                <a:hlinkClick r:id="rId2"/>
              </a:rPr>
              <a:t>ved USN</a:t>
            </a:r>
            <a:endParaRPr lang="nb-NO" dirty="0">
              <a:solidFill>
                <a:prstClr val="black"/>
              </a:solidFill>
            </a:endParaRPr>
          </a:p>
        </p:txBody>
      </p:sp>
      <p:pic>
        <p:nvPicPr>
          <p:cNvPr id="1026" name="Picture 2" descr="Forskerforbundet ved US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673" y="240145"/>
            <a:ext cx="4969163" cy="12376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818801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2400" dirty="0" smtClean="0">
                <a:latin typeface="Algerian" panose="04020705040A02060702" pitchFamily="82" charset="0"/>
              </a:rPr>
              <a:t>Styresak 10/20 - </a:t>
            </a:r>
            <a:r>
              <a:rPr lang="nb-NO" sz="2400" u="sng" dirty="0" smtClean="0">
                <a:latin typeface="Algerian" panose="04020705040A02060702" pitchFamily="82" charset="0"/>
              </a:rPr>
              <a:t>møte 31/1-2020</a:t>
            </a:r>
            <a:endParaRPr lang="nb-NO" sz="2400" u="sng" dirty="0">
              <a:latin typeface="Algerian" panose="04020705040A02060702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b-NO" sz="2400" dirty="0" smtClean="0"/>
              <a:t>Vedtak:</a:t>
            </a:r>
          </a:p>
          <a:p>
            <a:pPr marL="0" indent="0">
              <a:buNone/>
            </a:pPr>
            <a:r>
              <a:rPr lang="nb-NO" sz="2400" dirty="0" smtClean="0"/>
              <a:t>«Styret slutter seg til saksfremstillingen og ber rektor iverksette en gjennomgang av </a:t>
            </a:r>
            <a:r>
              <a:rPr lang="nb-NO" sz="2400" dirty="0" smtClean="0">
                <a:solidFill>
                  <a:schemeClr val="tx2">
                    <a:lumMod val="75000"/>
                  </a:schemeClr>
                </a:solidFill>
              </a:rPr>
              <a:t>faglig og administrativ organisering</a:t>
            </a:r>
            <a:r>
              <a:rPr lang="nb-NO" sz="2400" dirty="0" smtClean="0"/>
              <a:t>, for å styrke strategisk forankring, utviklingskraft og administrativ støtte til operasjonelt nivå. </a:t>
            </a:r>
          </a:p>
          <a:p>
            <a:pPr marL="0" indent="0">
              <a:buNone/>
            </a:pPr>
            <a:r>
              <a:rPr lang="nb-NO" sz="2400" dirty="0" smtClean="0"/>
              <a:t>Forslag til eventuelle justeringer som krever styrebehandling, legges fram for styret i første møte i høstsemesteret. Strategiske tema med utgangspunkt i saksfremlegget blir en viktig del av seminaret til styret i mars».</a:t>
            </a:r>
            <a:endParaRPr lang="nb-NO" sz="2400" dirty="0"/>
          </a:p>
        </p:txBody>
      </p:sp>
    </p:spTree>
    <p:extLst>
      <p:ext uri="{BB962C8B-B14F-4D97-AF65-F5344CB8AC3E}">
        <p14:creationId xmlns:p14="http://schemas.microsoft.com/office/powerpoint/2010/main" val="211689001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2400" dirty="0" smtClean="0">
                <a:latin typeface="Algerian" panose="04020705040A02060702" pitchFamily="82" charset="0"/>
              </a:rPr>
              <a:t>Orientering om prosjektet v. rektor til styret ved USN 17/12-2020:</a:t>
            </a:r>
            <a:endParaRPr lang="nb-NO" sz="2400" dirty="0">
              <a:latin typeface="Algerian" panose="04020705040A02060702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nb-NO" dirty="0" smtClean="0"/>
              <a:t>«Prosjektet skal legge fram konkrete forslag til endringer i organisasjonsmodell, arbeidsdeling, roller og arbeidsmåter og som skal understøtte følgende mål» :</a:t>
            </a:r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r>
              <a:rPr lang="nb-NO" sz="2400" dirty="0" smtClean="0"/>
              <a:t>Høyere takt i strategisk faglig og administrativ organisering</a:t>
            </a:r>
          </a:p>
          <a:p>
            <a:pPr marL="0" indent="0">
              <a:buNone/>
            </a:pPr>
            <a:r>
              <a:rPr lang="nb-NO" sz="2400" dirty="0" smtClean="0"/>
              <a:t>Styrket ledelse i den operative faglige virksomheten nær studenter og studieprogrammer</a:t>
            </a:r>
          </a:p>
          <a:p>
            <a:pPr marL="0" indent="0">
              <a:buNone/>
            </a:pPr>
            <a:r>
              <a:rPr lang="nb-NO" sz="2400" dirty="0" smtClean="0"/>
              <a:t>Gjennomgående og effektiv administrasjon som støtter faglig virksomhet og sikrer forvaltningsmessig kvalitet</a:t>
            </a:r>
          </a:p>
          <a:p>
            <a:pPr marL="0" indent="0">
              <a:buNone/>
            </a:pPr>
            <a:r>
              <a:rPr lang="nb-NO" sz="2400" dirty="0" smtClean="0"/>
              <a:t>Bedre forskningsmessig uttelling for USN og tydeligere organisering av forskning og forskningsledelse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85528003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2400" dirty="0" smtClean="0">
                <a:latin typeface="Algerian" panose="04020705040A02060702" pitchFamily="82" charset="0"/>
              </a:rPr>
              <a:t>Premisser: </a:t>
            </a:r>
            <a:endParaRPr lang="nb-NO" sz="2400" dirty="0">
              <a:latin typeface="Algerian" panose="04020705040A02060702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 dirty="0" smtClean="0"/>
          </a:p>
          <a:p>
            <a:endParaRPr lang="nb-NO" dirty="0"/>
          </a:p>
          <a:p>
            <a:pPr marL="0" indent="0">
              <a:buNone/>
            </a:pPr>
            <a:r>
              <a:rPr lang="nb-NO" sz="2400" dirty="0" smtClean="0"/>
              <a:t>«Løsningene </a:t>
            </a:r>
            <a:r>
              <a:rPr lang="nb-NO" sz="2400" dirty="0"/>
              <a:t>skal være godt utredet og i tråd med ambisjonene i den reviderte strategien, behovet for effektiv ressursutnyttelse, høyere kvalitet og generell styrket måloppnåelse. </a:t>
            </a:r>
            <a:endParaRPr lang="nb-NO" sz="2400" dirty="0" smtClean="0"/>
          </a:p>
          <a:p>
            <a:pPr marL="0" indent="0">
              <a:buNone/>
            </a:pPr>
            <a:r>
              <a:rPr lang="nb-NO" sz="2400" dirty="0" smtClean="0"/>
              <a:t>Prosjektet </a:t>
            </a:r>
            <a:r>
              <a:rPr lang="nb-NO" sz="2400" dirty="0"/>
              <a:t>skal sikre at løsningene er godt forankret i organisasjonen. Forslag til løsninger legges frem for rektor i tråd med vedtatt </a:t>
            </a:r>
            <a:r>
              <a:rPr lang="nb-NO" sz="2400" dirty="0" smtClean="0"/>
              <a:t>fremdriftsplan».</a:t>
            </a:r>
            <a:endParaRPr lang="nb-NO" sz="2400" dirty="0"/>
          </a:p>
        </p:txBody>
      </p:sp>
    </p:spTree>
    <p:extLst>
      <p:ext uri="{BB962C8B-B14F-4D97-AF65-F5344CB8AC3E}">
        <p14:creationId xmlns:p14="http://schemas.microsoft.com/office/powerpoint/2010/main" val="279197458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74148"/>
          </a:xfrm>
        </p:spPr>
        <p:txBody>
          <a:bodyPr>
            <a:normAutofit fontScale="90000"/>
          </a:bodyPr>
          <a:lstStyle/>
          <a:p>
            <a:r>
              <a:rPr lang="nb-NO" dirty="0"/>
              <a:t/>
            </a:r>
            <a:br>
              <a:rPr lang="nb-NO" dirty="0"/>
            </a:br>
            <a:r>
              <a:rPr lang="nb-NO" sz="2700" dirty="0">
                <a:latin typeface="Algerian" panose="04020705040A02060702" pitchFamily="82" charset="0"/>
              </a:rPr>
              <a:t>Premisser </a:t>
            </a:r>
            <a:r>
              <a:rPr lang="nb-NO" sz="2700" dirty="0" smtClean="0">
                <a:latin typeface="Algerian" panose="04020705040A02060702" pitchFamily="82" charset="0"/>
              </a:rPr>
              <a:t>basert </a:t>
            </a:r>
            <a:r>
              <a:rPr lang="nb-NO" sz="2700" dirty="0">
                <a:latin typeface="Algerian" panose="04020705040A02060702" pitchFamily="82" charset="0"/>
              </a:rPr>
              <a:t>på </a:t>
            </a:r>
            <a:r>
              <a:rPr lang="nb-NO" sz="2700" dirty="0" smtClean="0">
                <a:latin typeface="Algerian" panose="04020705040A02060702" pitchFamily="82" charset="0"/>
              </a:rPr>
              <a:t>styrevedtak:</a:t>
            </a:r>
            <a:br>
              <a:rPr lang="nb-NO" sz="2700" dirty="0" smtClean="0">
                <a:latin typeface="Algerian" panose="04020705040A02060702" pitchFamily="82" charset="0"/>
              </a:rPr>
            </a:br>
            <a:r>
              <a:rPr lang="nb-NO" sz="2700" dirty="0">
                <a:latin typeface="Algerian" panose="04020705040A02060702" pitchFamily="82" charset="0"/>
              </a:rPr>
              <a:t/>
            </a:r>
            <a:br>
              <a:rPr lang="nb-NO" sz="2700" dirty="0">
                <a:latin typeface="Algerian" panose="04020705040A02060702" pitchFamily="82" charset="0"/>
              </a:rPr>
            </a:br>
            <a:endParaRPr lang="nb-NO" sz="2700" dirty="0">
              <a:latin typeface="Algerian" panose="04020705040A02060702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062181"/>
            <a:ext cx="8946541" cy="5523345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nb-NO" dirty="0" smtClean="0"/>
          </a:p>
          <a:p>
            <a:pPr marL="0" indent="0">
              <a:buNone/>
            </a:pPr>
            <a:r>
              <a:rPr lang="nb-NO" sz="2600" dirty="0" smtClean="0"/>
              <a:t>Dagens </a:t>
            </a:r>
            <a:r>
              <a:rPr lang="nb-NO" sz="2600" dirty="0"/>
              <a:t>fakultet og administrative fellestjenester skal fortsatt være hovedmodell.</a:t>
            </a:r>
          </a:p>
          <a:p>
            <a:pPr marL="0" indent="0">
              <a:buNone/>
            </a:pPr>
            <a:r>
              <a:rPr lang="nb-NO" sz="2600" dirty="0" smtClean="0"/>
              <a:t>Fellestjenestemodellen </a:t>
            </a:r>
            <a:r>
              <a:rPr lang="nb-NO" sz="2600" dirty="0"/>
              <a:t>innebærer at det ikke skal legges igjen administrative «restoppgaver» til fakultet/institutt.</a:t>
            </a:r>
          </a:p>
          <a:p>
            <a:pPr marL="0" indent="0">
              <a:buNone/>
            </a:pPr>
            <a:r>
              <a:rPr lang="nb-NO" sz="2600" dirty="0" smtClean="0"/>
              <a:t>Studentene </a:t>
            </a:r>
            <a:r>
              <a:rPr lang="nb-NO" sz="2600" dirty="0"/>
              <a:t>er primærmålgruppe.</a:t>
            </a:r>
          </a:p>
          <a:p>
            <a:pPr marL="0" indent="0">
              <a:buNone/>
            </a:pPr>
            <a:r>
              <a:rPr lang="nb-NO" sz="2600" dirty="0" smtClean="0"/>
              <a:t>Fag/kjerneaktivitet </a:t>
            </a:r>
            <a:r>
              <a:rPr lang="nb-NO" sz="2600" dirty="0"/>
              <a:t>er premiss for administrasjon.</a:t>
            </a:r>
          </a:p>
          <a:p>
            <a:pPr marL="0" indent="0">
              <a:buNone/>
            </a:pPr>
            <a:r>
              <a:rPr lang="nb-NO" sz="2600" dirty="0" smtClean="0"/>
              <a:t>Konteksten </a:t>
            </a:r>
            <a:r>
              <a:rPr lang="nb-NO" sz="2600" dirty="0"/>
              <a:t>skaper særlige behov for kompetent, slank, effektiv og serviceorientert administrasjon.</a:t>
            </a:r>
          </a:p>
          <a:p>
            <a:pPr marL="0" indent="0">
              <a:buNone/>
            </a:pPr>
            <a:r>
              <a:rPr lang="nb-NO" sz="2600" dirty="0" smtClean="0"/>
              <a:t>Ikke </a:t>
            </a:r>
            <a:r>
              <a:rPr lang="nb-NO" sz="2600" dirty="0"/>
              <a:t>vekst i administrative kostnader.</a:t>
            </a:r>
          </a:p>
          <a:p>
            <a:pPr marL="0" indent="0">
              <a:buNone/>
            </a:pPr>
            <a:r>
              <a:rPr lang="nb-NO" sz="2600" dirty="0" smtClean="0"/>
              <a:t>Enhetlig </a:t>
            </a:r>
            <a:r>
              <a:rPr lang="nb-NO" sz="2600" dirty="0"/>
              <a:t>ledelse på alle nivå.</a:t>
            </a:r>
          </a:p>
          <a:p>
            <a:pPr marL="0" indent="0">
              <a:buNone/>
            </a:pPr>
            <a:r>
              <a:rPr lang="nb-NO" sz="2600" dirty="0" smtClean="0"/>
              <a:t>Til </a:t>
            </a:r>
            <a:r>
              <a:rPr lang="nb-NO" sz="2600" dirty="0"/>
              <a:t>ethvert ansvar skal det ligge en tilsvarende myndighet.</a:t>
            </a:r>
          </a:p>
          <a:p>
            <a:pPr marL="0" indent="0">
              <a:buNone/>
            </a:pPr>
            <a:r>
              <a:rPr lang="nb-NO" sz="2600" dirty="0" smtClean="0"/>
              <a:t>Løsningene </a:t>
            </a:r>
            <a:r>
              <a:rPr lang="nb-NO" sz="2600" dirty="0"/>
              <a:t>må skape betydelig rom for dynamikk og utvikling.</a:t>
            </a:r>
          </a:p>
          <a:p>
            <a:pPr marL="0" indent="0">
              <a:buNone/>
            </a:pPr>
            <a:r>
              <a:rPr lang="nb-NO" sz="2600" dirty="0" smtClean="0"/>
              <a:t>USN </a:t>
            </a:r>
            <a:r>
              <a:rPr lang="nb-NO" sz="2600" dirty="0"/>
              <a:t>skal være et moderne universitet (ha en anvendt, </a:t>
            </a:r>
            <a:r>
              <a:rPr lang="nb-NO" sz="2600" dirty="0" smtClean="0"/>
              <a:t>arbeidslivs -</a:t>
            </a:r>
            <a:r>
              <a:rPr lang="nb-NO" sz="2600" dirty="0"/>
              <a:t>og profesjonsorientert hovedprofil). </a:t>
            </a:r>
          </a:p>
          <a:p>
            <a:pPr marL="0" indent="0">
              <a:buNone/>
            </a:pPr>
            <a:r>
              <a:rPr lang="nb-NO" sz="2600" dirty="0" smtClean="0"/>
              <a:t>Regional </a:t>
            </a:r>
            <a:r>
              <a:rPr lang="nb-NO" sz="2600" dirty="0"/>
              <a:t>forankring må ivaretas også strukturelt.</a:t>
            </a:r>
          </a:p>
          <a:p>
            <a:pPr marL="0" indent="0">
              <a:buNone/>
            </a:pPr>
            <a:r>
              <a:rPr lang="nb-NO" sz="2600" dirty="0" smtClean="0"/>
              <a:t>Organisasjonsmodellen </a:t>
            </a:r>
            <a:r>
              <a:rPr lang="nb-NO" sz="2600" dirty="0"/>
              <a:t>og tilhørende administrasjon må takle høy turnover blant faglige ledere.</a:t>
            </a:r>
          </a:p>
          <a:p>
            <a:pPr marL="0" indent="0">
              <a:buNone/>
            </a:pPr>
            <a:endParaRPr lang="nb-NO" sz="2600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63694105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2400" dirty="0">
                <a:latin typeface="Algerian" panose="04020705040A02060702" pitchFamily="82" charset="0"/>
              </a:rPr>
              <a:t>Fremdrift: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b-NO" sz="2400" dirty="0" smtClean="0"/>
              <a:t>De tre delprosjektene  </a:t>
            </a:r>
            <a:r>
              <a:rPr lang="nb-NO" sz="2400" dirty="0"/>
              <a:t>har frist for å levere sluttrapport 16 april. </a:t>
            </a:r>
            <a:endParaRPr lang="nb-NO" sz="2400" dirty="0" smtClean="0"/>
          </a:p>
          <a:p>
            <a:endParaRPr lang="nb-NO" sz="2400" dirty="0" smtClean="0"/>
          </a:p>
          <a:p>
            <a:pPr marL="0" indent="0">
              <a:buNone/>
            </a:pPr>
            <a:r>
              <a:rPr lang="nb-NO" sz="2400" dirty="0" smtClean="0"/>
              <a:t>Hovedprosjektet </a:t>
            </a:r>
            <a:r>
              <a:rPr lang="nb-NO" sz="2400" dirty="0"/>
              <a:t>vil samordne anbefalingene i de tre sluttrapportene til en samlet og helhetlig anbefaling til rektor frem mot fristen 16. </a:t>
            </a:r>
            <a:r>
              <a:rPr lang="nb-NO" sz="2400" dirty="0" smtClean="0"/>
              <a:t>mai 2021.</a:t>
            </a:r>
          </a:p>
          <a:p>
            <a:endParaRPr lang="nb-NO" sz="2400" dirty="0"/>
          </a:p>
          <a:p>
            <a:pPr marL="0" indent="0">
              <a:buNone/>
            </a:pPr>
            <a:r>
              <a:rPr lang="nb-NO" sz="2400" dirty="0" smtClean="0"/>
              <a:t>Fra </a:t>
            </a:r>
            <a:r>
              <a:rPr lang="nb-NO" sz="2400" dirty="0"/>
              <a:t>16.mai til 16.juni skal det gjennomføres en institusjonell høring på sluttrapport og anbefalinger. </a:t>
            </a:r>
            <a:endParaRPr lang="nb-NO" sz="2400" dirty="0" smtClean="0"/>
          </a:p>
          <a:p>
            <a:endParaRPr lang="nb-NO" sz="2400" dirty="0"/>
          </a:p>
          <a:p>
            <a:pPr marL="0" indent="0">
              <a:buNone/>
            </a:pPr>
            <a:r>
              <a:rPr lang="nb-NO" sz="2400" dirty="0" smtClean="0"/>
              <a:t>Endelig </a:t>
            </a:r>
            <a:r>
              <a:rPr lang="nb-NO" sz="2400" dirty="0"/>
              <a:t>sak vil dermed etter planen legges frem for styret 10 </a:t>
            </a:r>
            <a:r>
              <a:rPr lang="nb-NO" sz="2400" dirty="0" smtClean="0"/>
              <a:t>september</a:t>
            </a:r>
            <a:endParaRPr lang="nb-NO" sz="2400" dirty="0"/>
          </a:p>
        </p:txBody>
      </p:sp>
    </p:spTree>
    <p:extLst>
      <p:ext uri="{BB962C8B-B14F-4D97-AF65-F5344CB8AC3E}">
        <p14:creationId xmlns:p14="http://schemas.microsoft.com/office/powerpoint/2010/main" val="40505059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dirty="0" smtClean="0"/>
              <a:t>Forskerforbundets undersøkelse i UH-sektoren under korona</a:t>
            </a:r>
            <a:endParaRPr lang="nb-NO" dirty="0"/>
          </a:p>
        </p:txBody>
      </p:sp>
      <p:sp>
        <p:nvSpPr>
          <p:cNvPr id="3" name="Subtitle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nb-NO" dirty="0" smtClean="0">
                <a:hlinkClick r:id="rId2"/>
              </a:rPr>
              <a:t>2021-1_Arbeidssituasjon_korona.pdf (forskerforbundet.no)</a:t>
            </a:r>
            <a:endParaRPr lang="nb-NO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6586538" y="2369741"/>
            <a:ext cx="4352925" cy="3264693"/>
          </a:xfrm>
        </p:spPr>
      </p:pic>
    </p:spTree>
    <p:extLst>
      <p:ext uri="{BB962C8B-B14F-4D97-AF65-F5344CB8AC3E}">
        <p14:creationId xmlns:p14="http://schemas.microsoft.com/office/powerpoint/2010/main" val="384650505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2400" dirty="0" smtClean="0">
                <a:latin typeface="Algerian" panose="04020705040A02060702" pitchFamily="82" charset="0"/>
              </a:rPr>
              <a:t>Deltakelse fra tillitsvalgte</a:t>
            </a:r>
            <a:r>
              <a:rPr lang="nb-NO" sz="2400" dirty="0">
                <a:latin typeface="Algerian" panose="04020705040A02060702" pitchFamily="82" charset="0"/>
              </a:rPr>
              <a:t> </a:t>
            </a:r>
            <a:r>
              <a:rPr lang="nb-NO" sz="2400" dirty="0" smtClean="0">
                <a:latin typeface="Algerian" panose="04020705040A02060702" pitchFamily="82" charset="0"/>
              </a:rPr>
              <a:t>i OU prosjektet:</a:t>
            </a:r>
            <a:endParaRPr lang="nb-NO" sz="2400" dirty="0">
              <a:latin typeface="Algerian" panose="04020705040A02060702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nb-NO" sz="2600" dirty="0" err="1">
                <a:solidFill>
                  <a:schemeClr val="accent5">
                    <a:lumMod val="75000"/>
                  </a:schemeClr>
                </a:solidFill>
              </a:rPr>
              <a:t>Hovedstyringsggruppen</a:t>
            </a:r>
            <a:r>
              <a:rPr lang="nb-NO" sz="2600" dirty="0">
                <a:solidFill>
                  <a:schemeClr val="accent5">
                    <a:lumMod val="75000"/>
                  </a:schemeClr>
                </a:solidFill>
              </a:rPr>
              <a:t>: </a:t>
            </a:r>
            <a:r>
              <a:rPr lang="nb-NO" sz="2600" dirty="0"/>
              <a:t>Inger-Lise Bergan(Forskerforbundet) og Øyvind Bakke Reier (NTL) (vara: Tonje Harbek Brokke (Parat) og Berit Bratholm(FF).</a:t>
            </a:r>
          </a:p>
          <a:p>
            <a:pPr marL="0" indent="0">
              <a:buNone/>
            </a:pPr>
            <a:endParaRPr lang="nb-NO" sz="26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nb-NO" sz="2600" dirty="0" smtClean="0">
                <a:solidFill>
                  <a:schemeClr val="accent5">
                    <a:lumMod val="75000"/>
                  </a:schemeClr>
                </a:solidFill>
              </a:rPr>
              <a:t>DP1</a:t>
            </a:r>
            <a:r>
              <a:rPr lang="nb-NO" sz="2600" dirty="0">
                <a:solidFill>
                  <a:schemeClr val="accent5">
                    <a:lumMod val="75000"/>
                  </a:schemeClr>
                </a:solidFill>
              </a:rPr>
              <a:t>: </a:t>
            </a:r>
            <a:r>
              <a:rPr lang="nb-NO" sz="2600" dirty="0"/>
              <a:t>Pia Gulbrandsøy (Forskerforbundet) og  Kristian Ihle </a:t>
            </a:r>
            <a:r>
              <a:rPr lang="nb-NO" sz="2600" dirty="0" err="1"/>
              <a:t>Hanto</a:t>
            </a:r>
            <a:r>
              <a:rPr lang="nb-NO" sz="2600" dirty="0"/>
              <a:t> (NTL) (Vara: Hildegunn Hegna Haugen (</a:t>
            </a:r>
            <a:r>
              <a:rPr lang="nb-NO" sz="2600" dirty="0" err="1"/>
              <a:t>Nito</a:t>
            </a:r>
            <a:r>
              <a:rPr lang="nb-NO" sz="2600" dirty="0"/>
              <a:t>)</a:t>
            </a:r>
          </a:p>
          <a:p>
            <a:pPr marL="0" indent="0">
              <a:buNone/>
            </a:pPr>
            <a:endParaRPr lang="nb-NO" sz="26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nb-NO" sz="2600" dirty="0" smtClean="0">
                <a:solidFill>
                  <a:schemeClr val="accent5">
                    <a:lumMod val="75000"/>
                  </a:schemeClr>
                </a:solidFill>
              </a:rPr>
              <a:t>DP2</a:t>
            </a:r>
            <a:r>
              <a:rPr lang="nb-NO" sz="2600" dirty="0">
                <a:solidFill>
                  <a:schemeClr val="accent5">
                    <a:lumMod val="75000"/>
                  </a:schemeClr>
                </a:solidFill>
              </a:rPr>
              <a:t>: </a:t>
            </a:r>
            <a:r>
              <a:rPr lang="nb-NO" sz="2600" dirty="0"/>
              <a:t>Berit Bratholm (Forskerforbundet) og Bonnie Uchermann (</a:t>
            </a:r>
            <a:r>
              <a:rPr lang="nb-NO" sz="2600" dirty="0" err="1"/>
              <a:t>Tekna</a:t>
            </a:r>
            <a:r>
              <a:rPr lang="nb-NO" sz="2600" dirty="0"/>
              <a:t>) (vara: Tony Burner (Forskerforbundet)</a:t>
            </a:r>
          </a:p>
          <a:p>
            <a:pPr marL="0" indent="0">
              <a:buNone/>
            </a:pPr>
            <a:endParaRPr lang="nb-NO" sz="26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nb-NO" sz="2600" dirty="0" smtClean="0">
                <a:solidFill>
                  <a:schemeClr val="accent5">
                    <a:lumMod val="75000"/>
                  </a:schemeClr>
                </a:solidFill>
              </a:rPr>
              <a:t>DP3</a:t>
            </a:r>
            <a:r>
              <a:rPr lang="nb-NO" sz="2600" dirty="0">
                <a:solidFill>
                  <a:schemeClr val="accent5">
                    <a:lumMod val="75000"/>
                  </a:schemeClr>
                </a:solidFill>
              </a:rPr>
              <a:t>: </a:t>
            </a:r>
            <a:r>
              <a:rPr lang="nb-NO" sz="2600" dirty="0"/>
              <a:t>Tone Haugli Sørensen (Parat) og Jan Thomas </a:t>
            </a:r>
            <a:r>
              <a:rPr lang="nb-NO" sz="2600" dirty="0" err="1"/>
              <a:t>Kobberød</a:t>
            </a:r>
            <a:r>
              <a:rPr lang="nb-NO" sz="2600" dirty="0"/>
              <a:t> (Samfunnsviterne</a:t>
            </a:r>
            <a:r>
              <a:rPr lang="nb-NO" sz="2600" dirty="0" smtClean="0"/>
              <a:t>). (vara: Sigurd Kraft Gulbrandsen (Forskerforbundet) og Unni </a:t>
            </a:r>
            <a:r>
              <a:rPr lang="nb-NO" sz="2600" dirty="0" err="1" smtClean="0"/>
              <a:t>Stamland</a:t>
            </a:r>
            <a:r>
              <a:rPr lang="nb-NO" sz="2600" dirty="0" smtClean="0"/>
              <a:t>  Kaasin ( NTL)</a:t>
            </a:r>
          </a:p>
          <a:p>
            <a:pPr marL="0" indent="0">
              <a:buNone/>
            </a:pPr>
            <a:endParaRPr lang="nb-NO" sz="2600" dirty="0"/>
          </a:p>
          <a:p>
            <a:pPr marL="0" indent="0">
              <a:buNone/>
            </a:pPr>
            <a:r>
              <a:rPr lang="nb-NO" sz="2600" dirty="0" smtClean="0"/>
              <a:t>   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2314379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2400" dirty="0" smtClean="0">
                <a:latin typeface="Algerian" panose="04020705040A02060702" pitchFamily="82" charset="0"/>
              </a:rPr>
              <a:t>Erfaringer:</a:t>
            </a:r>
            <a:endParaRPr lang="nb-NO" sz="2400" dirty="0">
              <a:latin typeface="Algerian" panose="04020705040A02060702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sz="2400" dirty="0" smtClean="0"/>
              <a:t>Bred prosess-mange deltakere</a:t>
            </a:r>
          </a:p>
          <a:p>
            <a:r>
              <a:rPr lang="nb-NO" sz="2400" dirty="0" smtClean="0"/>
              <a:t>To tillitsvalgte fra ulike organisasjoner med i delprosjekter og hovedprosjektgruppe</a:t>
            </a:r>
          </a:p>
          <a:p>
            <a:r>
              <a:rPr lang="nb-NO" sz="2400" dirty="0" err="1" smtClean="0"/>
              <a:t>Hovedvernombud</a:t>
            </a:r>
            <a:r>
              <a:rPr lang="nb-NO" sz="2400" dirty="0" smtClean="0"/>
              <a:t> med i hovedprosjektgruppe</a:t>
            </a:r>
          </a:p>
          <a:p>
            <a:r>
              <a:rPr lang="nb-NO" sz="2400" dirty="0" smtClean="0"/>
              <a:t>Studentrepresentanter inn i delprosjekt 1 og 3</a:t>
            </a:r>
          </a:p>
          <a:p>
            <a:r>
              <a:rPr lang="nb-NO" sz="2400" dirty="0" smtClean="0"/>
              <a:t>Ny frist for innlevering av sluttrapport forskjøvet fram til 16 april 2021</a:t>
            </a:r>
          </a:p>
          <a:p>
            <a:endParaRPr lang="nb-NO" sz="2400" dirty="0"/>
          </a:p>
          <a:p>
            <a:r>
              <a:rPr lang="nb-NO" sz="2400" dirty="0" smtClean="0"/>
              <a:t>NB! Høring og gjennomføring av denne. Ansatte på alle nivå må få reell mulighet til å delta!! </a:t>
            </a:r>
            <a:endParaRPr lang="nb-NO" sz="2400" dirty="0"/>
          </a:p>
        </p:txBody>
      </p:sp>
    </p:spTree>
    <p:extLst>
      <p:ext uri="{BB962C8B-B14F-4D97-AF65-F5344CB8AC3E}">
        <p14:creationId xmlns:p14="http://schemas.microsoft.com/office/powerpoint/2010/main" val="377114031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2400" dirty="0" smtClean="0">
                <a:latin typeface="Algerian" panose="04020705040A02060702" pitchFamily="82" charset="0"/>
              </a:rPr>
              <a:t>Erfaringer fra møte i Hovedprosjektgruppe -møte16/12-2020</a:t>
            </a:r>
            <a:endParaRPr lang="nb-NO" sz="2400" dirty="0">
              <a:latin typeface="Algerian" panose="04020705040A02060702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nb-NO" sz="2400" dirty="0" smtClean="0"/>
          </a:p>
          <a:p>
            <a:pPr marL="0" indent="0">
              <a:buNone/>
            </a:pPr>
            <a:r>
              <a:rPr lang="nb-NO" sz="2400" dirty="0" smtClean="0"/>
              <a:t>Prosjektene </a:t>
            </a:r>
            <a:r>
              <a:rPr lang="nb-NO" sz="2400" dirty="0"/>
              <a:t>arbeider i tråd med vedtatt mandat og fremdriftsplan. </a:t>
            </a:r>
            <a:endParaRPr lang="nb-NO" sz="2400" dirty="0" smtClean="0"/>
          </a:p>
          <a:p>
            <a:endParaRPr lang="nb-NO" sz="2400" dirty="0"/>
          </a:p>
          <a:p>
            <a:pPr marL="0" indent="0">
              <a:buNone/>
            </a:pPr>
            <a:endParaRPr lang="nb-NO" sz="2400" dirty="0" smtClean="0"/>
          </a:p>
          <a:p>
            <a:pPr marL="0" indent="0">
              <a:buNone/>
            </a:pPr>
            <a:r>
              <a:rPr lang="nb-NO" sz="2400" dirty="0"/>
              <a:t>S</a:t>
            </a:r>
            <a:r>
              <a:rPr lang="nb-NO" sz="2400" dirty="0" smtClean="0"/>
              <a:t>att </a:t>
            </a:r>
            <a:r>
              <a:rPr lang="nb-NO" sz="2400" dirty="0"/>
              <a:t>av tid til grundig kartlegging/etablering av kunnskapsgrunnlag og forankring. </a:t>
            </a:r>
            <a:endParaRPr lang="nb-NO" sz="2400" dirty="0" smtClean="0"/>
          </a:p>
          <a:p>
            <a:pPr marL="0" indent="0">
              <a:buNone/>
            </a:pPr>
            <a:endParaRPr lang="nb-NO" sz="2400" dirty="0" smtClean="0"/>
          </a:p>
          <a:p>
            <a:pPr marL="0" indent="0">
              <a:buNone/>
            </a:pPr>
            <a:r>
              <a:rPr lang="nb-NO" sz="2400" dirty="0" smtClean="0"/>
              <a:t>Nytt møte i hovedprosjektgruppe: 10/2-2021</a:t>
            </a:r>
          </a:p>
        </p:txBody>
      </p:sp>
    </p:spTree>
    <p:extLst>
      <p:ext uri="{BB962C8B-B14F-4D97-AF65-F5344CB8AC3E}">
        <p14:creationId xmlns:p14="http://schemas.microsoft.com/office/powerpoint/2010/main" val="54231568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 smtClean="0"/>
              <a:t>Lønnsoppgjør ved USN</a:t>
            </a:r>
            <a:endParaRPr lang="nb-NO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smtClean="0"/>
              <a:t>Medlemsmøte 13.1.2021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30350276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2 nivåer; nasjonalt og lokalt</a:t>
            </a:r>
            <a:endParaRPr lang="nb-NO" dirty="0"/>
          </a:p>
        </p:txBody>
      </p:sp>
      <p:sp>
        <p:nvSpPr>
          <p:cNvPr id="5" name="Plassholder for innhold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b-NO" i="1" dirty="0" smtClean="0"/>
              <a:t>Staten:</a:t>
            </a:r>
            <a:r>
              <a:rPr lang="nb-NO" dirty="0" smtClean="0"/>
              <a:t> </a:t>
            </a:r>
          </a:p>
          <a:p>
            <a:pPr marL="0" indent="0">
              <a:buNone/>
            </a:pPr>
            <a:r>
              <a:rPr lang="nb-NO" b="1" dirty="0" smtClean="0"/>
              <a:t>Hovedtariffavtalen</a:t>
            </a:r>
          </a:p>
          <a:p>
            <a:pPr marL="0" indent="0">
              <a:buNone/>
            </a:pPr>
            <a:r>
              <a:rPr lang="nb-NO" i="1" dirty="0" smtClean="0"/>
              <a:t>FF, nasjonalt:</a:t>
            </a:r>
            <a:r>
              <a:rPr lang="nb-NO" dirty="0" smtClean="0"/>
              <a:t> </a:t>
            </a:r>
          </a:p>
          <a:p>
            <a:pPr marL="0" indent="0">
              <a:buNone/>
            </a:pPr>
            <a:r>
              <a:rPr lang="nb-NO" dirty="0" smtClean="0"/>
              <a:t>Arbeidsprogram 2018-2021</a:t>
            </a:r>
          </a:p>
          <a:p>
            <a:pPr marL="0" indent="0">
              <a:buNone/>
            </a:pPr>
            <a:r>
              <a:rPr lang="nb-NO" dirty="0">
                <a:hlinkClick r:id="rId2"/>
              </a:rPr>
              <a:t>https://www.forskerforbundet.no/lonn/</a:t>
            </a:r>
            <a:r>
              <a:rPr lang="nb-NO" dirty="0"/>
              <a:t> </a:t>
            </a:r>
          </a:p>
          <a:p>
            <a:pPr marL="0" indent="0">
              <a:buNone/>
            </a:pPr>
            <a:endParaRPr lang="nb-NO" dirty="0"/>
          </a:p>
        </p:txBody>
      </p:sp>
      <p:sp>
        <p:nvSpPr>
          <p:cNvPr id="6" name="Plassholder for innhold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nb-NO" i="1" dirty="0" smtClean="0"/>
              <a:t>FF, lokalt:</a:t>
            </a:r>
            <a:r>
              <a:rPr lang="nb-NO" dirty="0" smtClean="0"/>
              <a:t> </a:t>
            </a:r>
          </a:p>
          <a:p>
            <a:pPr marL="0" indent="0">
              <a:buNone/>
            </a:pPr>
            <a:r>
              <a:rPr lang="nb-NO" dirty="0" smtClean="0"/>
              <a:t>Medlemsmøter (13.1.2021)</a:t>
            </a:r>
          </a:p>
          <a:p>
            <a:pPr marL="0" indent="0">
              <a:buNone/>
            </a:pPr>
            <a:r>
              <a:rPr lang="nb-NO" i="1" dirty="0" smtClean="0"/>
              <a:t>USN:</a:t>
            </a:r>
            <a:r>
              <a:rPr lang="nb-NO" dirty="0" smtClean="0"/>
              <a:t> </a:t>
            </a:r>
          </a:p>
          <a:p>
            <a:pPr marL="0" indent="0">
              <a:buNone/>
            </a:pPr>
            <a:r>
              <a:rPr lang="nb-NO" b="1" dirty="0" smtClean="0"/>
              <a:t>Lokal lønnspolitikk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3866497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 smtClean="0"/>
              <a:t/>
            </a:r>
            <a:br>
              <a:rPr lang="nb-NO" dirty="0" smtClean="0"/>
            </a:br>
            <a:r>
              <a:rPr lang="nb-NO" b="1" dirty="0" smtClean="0"/>
              <a:t>Hovedtariffavtalen i staten: </a:t>
            </a:r>
            <a:r>
              <a:rPr lang="nb-NO" dirty="0" smtClean="0"/>
              <a:t>LO, UNIO og YS </a:t>
            </a:r>
            <a:br>
              <a:rPr lang="nb-NO" dirty="0" smtClean="0"/>
            </a:b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nb-NO" sz="2600" dirty="0" smtClean="0"/>
          </a:p>
          <a:p>
            <a:endParaRPr lang="nb-NO" sz="4800" dirty="0" smtClean="0"/>
          </a:p>
          <a:p>
            <a:endParaRPr lang="nb-NO" dirty="0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4294967295"/>
          </p:nvPr>
        </p:nvSpPr>
        <p:spPr>
          <a:xfrm>
            <a:off x="838200" y="1825625"/>
            <a:ext cx="113538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b-NO" sz="4400" dirty="0" smtClean="0">
                <a:hlinkClick r:id="rId2"/>
              </a:rPr>
              <a:t>HTA20 LO Stat, </a:t>
            </a:r>
            <a:r>
              <a:rPr lang="nb-NO" sz="4400" dirty="0" err="1" smtClean="0">
                <a:hlinkClick r:id="rId2"/>
              </a:rPr>
              <a:t>Unio</a:t>
            </a:r>
            <a:r>
              <a:rPr lang="nb-NO" sz="4400" dirty="0" smtClean="0">
                <a:hlinkClick r:id="rId2"/>
              </a:rPr>
              <a:t>, YS Stat (regjeringen.no)</a:t>
            </a:r>
            <a:r>
              <a:rPr lang="nb-NO" sz="4400" dirty="0" smtClean="0"/>
              <a:t> </a:t>
            </a:r>
          </a:p>
          <a:p>
            <a:pPr marL="0" indent="0">
              <a:buNone/>
            </a:pPr>
            <a:endParaRPr lang="nb-NO" sz="4400" dirty="0" smtClean="0"/>
          </a:p>
          <a:p>
            <a:endParaRPr lang="nb-NO" dirty="0" smtClean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63888017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b="1" dirty="0" smtClean="0"/>
              <a:t>Lokal lønnspolitikk</a:t>
            </a:r>
            <a:r>
              <a:rPr lang="nb-NO" dirty="0" smtClean="0"/>
              <a:t/>
            </a:r>
            <a:br>
              <a:rPr lang="nb-NO" dirty="0" smtClean="0"/>
            </a:b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b-NO" b="1" dirty="0" smtClean="0"/>
              <a:t>USN: omforent </a:t>
            </a:r>
            <a:r>
              <a:rPr lang="nb-NO" b="1" dirty="0"/>
              <a:t>lønnspolitikk </a:t>
            </a:r>
            <a:r>
              <a:rPr lang="nb-NO" dirty="0" smtClean="0"/>
              <a:t>om </a:t>
            </a:r>
            <a:r>
              <a:rPr lang="nb-NO" b="1" dirty="0" smtClean="0"/>
              <a:t>hvordan </a:t>
            </a:r>
            <a:r>
              <a:rPr lang="nb-NO" b="1" dirty="0"/>
              <a:t>lønnssystemet skal </a:t>
            </a:r>
            <a:r>
              <a:rPr lang="nb-NO" b="1" dirty="0" smtClean="0"/>
              <a:t>brukes</a:t>
            </a:r>
          </a:p>
          <a:p>
            <a:pPr marL="0" indent="0">
              <a:buNone/>
            </a:pPr>
            <a:r>
              <a:rPr lang="nb-NO" b="1" dirty="0" smtClean="0"/>
              <a:t>Lokal lønnspolitikk: </a:t>
            </a:r>
            <a:r>
              <a:rPr lang="nb-NO" dirty="0" smtClean="0"/>
              <a:t>utformes slik at likelønn, kompetanse og ansvar hensynstas</a:t>
            </a:r>
          </a:p>
          <a:p>
            <a:pPr marL="0" indent="0">
              <a:buNone/>
            </a:pPr>
            <a:r>
              <a:rPr lang="nb-NO" dirty="0" smtClean="0"/>
              <a:t>Lokal lønnspolitikk skal  ferdigstilles før påske</a:t>
            </a:r>
          </a:p>
          <a:p>
            <a:endParaRPr lang="nb-NO" dirty="0" smtClean="0"/>
          </a:p>
          <a:p>
            <a:pPr marL="0" indent="0">
              <a:buNone/>
            </a:pPr>
            <a:endParaRPr lang="nb-NO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b-NO" i="1" dirty="0" smtClean="0"/>
              <a:t>Partene </a:t>
            </a:r>
            <a:r>
              <a:rPr lang="nb-NO" i="1" dirty="0"/>
              <a:t>er enige om at den lokale lønnspolitikken skal være gjenstand for utvikling over tid i samarbeid mellom universitetets ledelse og tjenestemannsorganisasjonene</a:t>
            </a:r>
            <a:r>
              <a:rPr lang="nb-NO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83126003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tel 9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b="1" dirty="0" smtClean="0"/>
              <a:t/>
            </a:r>
            <a:br>
              <a:rPr lang="nb-NO" b="1" dirty="0" smtClean="0"/>
            </a:br>
            <a:r>
              <a:rPr lang="nb-NO" sz="3600" b="1" dirty="0" smtClean="0"/>
              <a:t>Hovedtariffavtalen i Staten</a:t>
            </a:r>
            <a:r>
              <a:rPr lang="nb-NO" sz="2700" b="1" dirty="0" smtClean="0"/>
              <a:t/>
            </a:r>
            <a:br>
              <a:rPr lang="nb-NO" sz="2700" b="1" dirty="0" smtClean="0"/>
            </a:br>
            <a:r>
              <a:rPr lang="nb-NO" sz="2700" b="1" dirty="0" smtClean="0"/>
              <a:t/>
            </a:r>
            <a:br>
              <a:rPr lang="nb-NO" sz="2700" b="1" dirty="0" smtClean="0"/>
            </a:br>
            <a:r>
              <a:rPr lang="nb-NO" sz="2700" dirty="0" smtClean="0"/>
              <a:t/>
            </a:r>
            <a:br>
              <a:rPr lang="nb-NO" sz="2700" dirty="0" smtClean="0"/>
            </a:br>
            <a:endParaRPr lang="nb-NO" sz="2700" dirty="0"/>
          </a:p>
        </p:txBody>
      </p:sp>
      <p:sp>
        <p:nvSpPr>
          <p:cNvPr id="8" name="Plassholder for innhold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b-NO" i="1" dirty="0" smtClean="0"/>
              <a:t>a)Særlig grunnlag </a:t>
            </a:r>
            <a:r>
              <a:rPr lang="nb-NO" dirty="0" smtClean="0"/>
              <a:t>(2.5.3, 1-3)</a:t>
            </a:r>
          </a:p>
          <a:p>
            <a:pPr marL="0" indent="0">
              <a:buNone/>
            </a:pPr>
            <a:r>
              <a:rPr lang="nb-NO" i="1" dirty="0" smtClean="0"/>
              <a:t>b)Andre forhold: </a:t>
            </a:r>
            <a:r>
              <a:rPr lang="nb-NO" dirty="0" smtClean="0"/>
              <a:t>Bytte av jobb, fornyelse av kontrakt, det 1. året </a:t>
            </a:r>
            <a:r>
              <a:rPr lang="nb-NO" dirty="0" err="1" smtClean="0"/>
              <a:t>osv</a:t>
            </a:r>
            <a:r>
              <a:rPr lang="nb-NO" dirty="0" smtClean="0"/>
              <a:t> (2.5.4)</a:t>
            </a:r>
          </a:p>
          <a:p>
            <a:pPr marL="0" indent="0">
              <a:buNone/>
            </a:pPr>
            <a:r>
              <a:rPr lang="nb-NO" dirty="0" smtClean="0"/>
              <a:t>c) </a:t>
            </a:r>
            <a:r>
              <a:rPr lang="nb-NO" i="1" dirty="0" smtClean="0"/>
              <a:t>Ansettelse i ledig stilling </a:t>
            </a:r>
            <a:r>
              <a:rPr lang="nb-NO" dirty="0" smtClean="0"/>
              <a:t>(2.5.5)</a:t>
            </a:r>
          </a:p>
          <a:p>
            <a:pPr marL="0" indent="0">
              <a:buNone/>
            </a:pPr>
            <a:r>
              <a:rPr lang="nb-NO" u="sng" dirty="0">
                <a:hlinkClick r:id="rId2"/>
              </a:rPr>
              <a:t>https://www.forskerforbundet.no/lonn/stat/guide-til-lonnsheving</a:t>
            </a:r>
            <a:r>
              <a:rPr lang="nb-NO" u="sng" dirty="0" smtClean="0">
                <a:hlinkClick r:id="rId2"/>
              </a:rPr>
              <a:t>/</a:t>
            </a:r>
            <a:endParaRPr lang="nb-NO" u="sng" dirty="0" smtClean="0"/>
          </a:p>
          <a:p>
            <a:pPr marL="0" indent="0">
              <a:buNone/>
            </a:pPr>
            <a:endParaRPr lang="nb-NO" u="sng" dirty="0"/>
          </a:p>
          <a:p>
            <a:pPr marL="0" indent="0">
              <a:buNone/>
            </a:pPr>
            <a:r>
              <a:rPr lang="nb-NO" dirty="0" smtClean="0"/>
              <a:t> </a:t>
            </a:r>
            <a:br>
              <a:rPr lang="nb-NO" dirty="0" smtClean="0"/>
            </a:br>
            <a:endParaRPr lang="nb-NO" dirty="0" smtClean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81570683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b="1" i="1" dirty="0" smtClean="0"/>
              <a:t>Særlig grunnlag </a:t>
            </a:r>
            <a:r>
              <a:rPr lang="nb-NO" b="1" dirty="0" smtClean="0"/>
              <a:t>(2.5.3 HTA): 1-3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nb-NO" b="1" dirty="0" smtClean="0"/>
              <a:t>1</a:t>
            </a:r>
            <a:r>
              <a:rPr lang="nb-NO" b="1" dirty="0"/>
              <a:t>. </a:t>
            </a:r>
            <a:endParaRPr lang="nb-NO" b="1" dirty="0" smtClean="0"/>
          </a:p>
          <a:p>
            <a:pPr marL="514350" indent="-514350">
              <a:buAutoNum type="alphaLcParenR"/>
            </a:pPr>
            <a:r>
              <a:rPr lang="nb-NO" dirty="0" smtClean="0"/>
              <a:t>Har </a:t>
            </a:r>
            <a:r>
              <a:rPr lang="nb-NO" dirty="0"/>
              <a:t>skjedd </a:t>
            </a:r>
            <a:r>
              <a:rPr lang="nb-NO" b="1" dirty="0"/>
              <a:t>vesentlige endringer </a:t>
            </a:r>
            <a:r>
              <a:rPr lang="nb-NO" b="1" dirty="0" smtClean="0"/>
              <a:t>i stillingen</a:t>
            </a:r>
          </a:p>
          <a:p>
            <a:pPr marL="514350" indent="-514350">
              <a:buAutoNum type="alphaLcParenR"/>
            </a:pPr>
            <a:r>
              <a:rPr lang="nb-NO" dirty="0" smtClean="0"/>
              <a:t>Er planlagt eller gjennomført tiltak som fører til økt effektivitet, </a:t>
            </a:r>
            <a:r>
              <a:rPr lang="nb-NO" b="1" dirty="0" smtClean="0"/>
              <a:t>produktivitet</a:t>
            </a:r>
            <a:r>
              <a:rPr lang="nb-NO" dirty="0" smtClean="0"/>
              <a:t>,</a:t>
            </a:r>
          </a:p>
          <a:p>
            <a:pPr marL="514350" indent="-514350">
              <a:buAutoNum type="alphaLcParenR"/>
            </a:pPr>
            <a:r>
              <a:rPr lang="nb-NO" dirty="0" smtClean="0"/>
              <a:t>Er gjennomført </a:t>
            </a:r>
            <a:r>
              <a:rPr lang="nb-NO" b="1" dirty="0" smtClean="0"/>
              <a:t>omorganiseringer/organisatoriske </a:t>
            </a:r>
            <a:r>
              <a:rPr lang="nb-NO" dirty="0" smtClean="0"/>
              <a:t>endringer … </a:t>
            </a:r>
            <a:r>
              <a:rPr lang="nb-NO" b="1" dirty="0" smtClean="0"/>
              <a:t>oppstått ubegrunnede lønnsforskjeller. </a:t>
            </a:r>
            <a:endParaRPr lang="nb-NO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nb-NO" b="1" dirty="0"/>
              <a:t>2</a:t>
            </a:r>
            <a:r>
              <a:rPr lang="nb-NO" b="1" dirty="0" smtClean="0"/>
              <a:t>.</a:t>
            </a:r>
          </a:p>
          <a:p>
            <a:pPr marL="0" indent="0">
              <a:buNone/>
            </a:pPr>
            <a:r>
              <a:rPr lang="nb-NO" b="1" dirty="0" smtClean="0"/>
              <a:t>en </a:t>
            </a:r>
            <a:r>
              <a:rPr lang="nb-NO" b="1" dirty="0"/>
              <a:t>arbeidstaker eller grupper av arbeidstakere </a:t>
            </a:r>
            <a:r>
              <a:rPr lang="nb-NO" dirty="0"/>
              <a:t>når det er særlige vansker med å </a:t>
            </a:r>
            <a:r>
              <a:rPr lang="nb-NO" b="1" dirty="0"/>
              <a:t>rekruttere eller beholde spesielt kvalifisert arbeidskraft</a:t>
            </a:r>
            <a:r>
              <a:rPr lang="nb-NO" dirty="0"/>
              <a:t>, eller som har gjort </a:t>
            </a:r>
            <a:r>
              <a:rPr lang="nb-NO" dirty="0" smtClean="0"/>
              <a:t>en </a:t>
            </a:r>
            <a:r>
              <a:rPr lang="nb-NO" b="1" dirty="0" smtClean="0"/>
              <a:t>ekstraordinær </a:t>
            </a:r>
            <a:r>
              <a:rPr lang="nb-NO" b="1" dirty="0"/>
              <a:t>arbeidsinnsats. </a:t>
            </a:r>
          </a:p>
          <a:p>
            <a:pPr marL="0" indent="0">
              <a:buNone/>
            </a:pPr>
            <a:r>
              <a:rPr lang="nb-NO" b="1" dirty="0"/>
              <a:t>3. </a:t>
            </a:r>
            <a:r>
              <a:rPr lang="nb-NO" dirty="0"/>
              <a:t>Der dokumenterte lønnsforskjeller ikke kan forklares med annet enn kjønn, </a:t>
            </a:r>
            <a:r>
              <a:rPr lang="nb-NO" dirty="0" smtClean="0"/>
              <a:t>… </a:t>
            </a:r>
            <a:r>
              <a:rPr lang="nb-NO" b="1" dirty="0" smtClean="0">
                <a:solidFill>
                  <a:srgbClr val="FF0000"/>
                </a:solidFill>
              </a:rPr>
              <a:t>Det </a:t>
            </a:r>
            <a:r>
              <a:rPr lang="nb-NO" b="1" dirty="0">
                <a:solidFill>
                  <a:srgbClr val="FF0000"/>
                </a:solidFill>
              </a:rPr>
              <a:t>samme gjelder der dokumenterte lønnsforskjeller ikke kan forklares med annet enn diskrimineringsgrunnlagene i likestillings- og diskrimineringslovens § 6. </a:t>
            </a:r>
            <a:endParaRPr lang="nb-NO" dirty="0" smtClean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09246607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2.5.4 Virkemidler </a:t>
            </a:r>
            <a:r>
              <a:rPr lang="nb-NO" dirty="0" smtClean="0">
                <a:solidFill>
                  <a:srgbClr val="000000"/>
                </a:solidFill>
                <a:latin typeface="Arial" panose="020B0604020202020204" pitchFamily="34" charset="0"/>
              </a:rPr>
              <a:t>- utvalgte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nb-NO" dirty="0" smtClean="0">
                <a:solidFill>
                  <a:srgbClr val="000000"/>
                </a:solidFill>
                <a:latin typeface="Arial" panose="020B0604020202020204" pitchFamily="34" charset="0"/>
              </a:rPr>
              <a:t>a) Arbeidstaker i stilling plassert i lønnsramme, kan få endret plassering innenfor lønnsrammens alternativer. </a:t>
            </a:r>
          </a:p>
          <a:p>
            <a:pPr marL="0" indent="0">
              <a:buNone/>
            </a:pPr>
            <a:r>
              <a:rPr lang="nb-NO" dirty="0" smtClean="0">
                <a:solidFill>
                  <a:srgbClr val="000000"/>
                </a:solidFill>
                <a:latin typeface="Arial" panose="020B0604020202020204" pitchFamily="34" charset="0"/>
              </a:rPr>
              <a:t>b) Arbeidstaker i stilling med lønnsspenn, kan få endret plassering innenfor stillingskodens lønnsspenn. </a:t>
            </a:r>
          </a:p>
          <a:p>
            <a:pPr marL="0" indent="0">
              <a:buNone/>
            </a:pPr>
            <a:r>
              <a:rPr lang="nb-NO" dirty="0" smtClean="0">
                <a:solidFill>
                  <a:srgbClr val="000000"/>
                </a:solidFill>
                <a:latin typeface="Arial" panose="020B0604020202020204" pitchFamily="34" charset="0"/>
              </a:rPr>
              <a:t>c) Stillinger kan omgjøres til annen stillingskode. </a:t>
            </a:r>
          </a:p>
          <a:p>
            <a:pPr marL="0" indent="0">
              <a:buNone/>
            </a:pPr>
            <a:r>
              <a:rPr lang="nb-NO" dirty="0" smtClean="0">
                <a:solidFill>
                  <a:srgbClr val="000000"/>
                </a:solidFill>
                <a:latin typeface="Arial" panose="020B0604020202020204" pitchFamily="34" charset="0"/>
              </a:rPr>
              <a:t>d) Avtale minstelønn for arbeidstakere med særlige arbeidsoppgaver, tjenestested og lignende. </a:t>
            </a:r>
          </a:p>
          <a:p>
            <a:pPr marL="0" indent="0">
              <a:buNone/>
            </a:pPr>
            <a:r>
              <a:rPr lang="nb-NO" dirty="0" smtClean="0">
                <a:solidFill>
                  <a:srgbClr val="000000"/>
                </a:solidFill>
                <a:latin typeface="Arial" panose="020B0604020202020204" pitchFamily="34" charset="0"/>
              </a:rPr>
              <a:t>e) Tilstå fast eller tidsavgrenset kronetillegg. </a:t>
            </a:r>
          </a:p>
          <a:p>
            <a:endParaRPr lang="nb-NO" dirty="0" smtClean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r>
              <a:rPr lang="nb-NO" dirty="0" smtClean="0">
                <a:solidFill>
                  <a:srgbClr val="000000"/>
                </a:solidFill>
                <a:latin typeface="Arial" panose="020B0604020202020204" pitchFamily="34" charset="0"/>
              </a:rPr>
              <a:t>Virkemidlene kan også benyttes for grupper av arbeidstakere. 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9816798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Kort om undersøkelsen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nb-NO" dirty="0" smtClean="0"/>
              <a:t>Spørreundersøkelse (engelsk og norsk i Questback) til ca. 10 000 av Forskerforbundets medlemmer ved 37 universiteter og høyskoler. </a:t>
            </a:r>
          </a:p>
          <a:p>
            <a:r>
              <a:rPr lang="nb-NO" dirty="0" smtClean="0"/>
              <a:t>Varighet medio oktober 2020 - 5. </a:t>
            </a:r>
          </a:p>
          <a:p>
            <a:r>
              <a:rPr lang="nb-NO" dirty="0" smtClean="0"/>
              <a:t>Svarprosent: 49 (4 883 respondenter). 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nb-NO" dirty="0" smtClean="0"/>
              <a:t>Prosentfordeling av respondenter</a:t>
            </a:r>
          </a:p>
          <a:p>
            <a:r>
              <a:rPr lang="nb-NO" dirty="0"/>
              <a:t>vitenskapelig stilling (underviser- og forsker): 2 626 - (53,8 %) </a:t>
            </a:r>
            <a:endParaRPr lang="nb-NO" dirty="0" smtClean="0"/>
          </a:p>
          <a:p>
            <a:r>
              <a:rPr lang="nb-NO" dirty="0"/>
              <a:t>teknisk-administrativ stilling: 1 169 respondenter (23,9 %) </a:t>
            </a:r>
            <a:endParaRPr lang="nb-NO" dirty="0" smtClean="0"/>
          </a:p>
          <a:p>
            <a:r>
              <a:rPr lang="nb-NO" dirty="0"/>
              <a:t>rekrutteringsstilling (stipendiat og postdoktor): 612 -(12,5 %)</a:t>
            </a:r>
          </a:p>
          <a:p>
            <a:r>
              <a:rPr lang="nb-NO" dirty="0" smtClean="0"/>
              <a:t>lederstilling</a:t>
            </a:r>
            <a:r>
              <a:rPr lang="nb-NO" dirty="0"/>
              <a:t>: 456 </a:t>
            </a:r>
            <a:r>
              <a:rPr lang="nb-NO" dirty="0" smtClean="0"/>
              <a:t> </a:t>
            </a:r>
            <a:r>
              <a:rPr lang="nb-NO" dirty="0"/>
              <a:t>-9,3 % </a:t>
            </a:r>
          </a:p>
          <a:p>
            <a:r>
              <a:rPr lang="nb-NO" dirty="0" smtClean="0"/>
              <a:t>bistilling</a:t>
            </a:r>
            <a:r>
              <a:rPr lang="nb-NO" dirty="0"/>
              <a:t>: 20 respondenter (0,4 %)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92567343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b="1" dirty="0">
                <a:solidFill>
                  <a:srgbClr val="000000"/>
                </a:solidFill>
                <a:latin typeface="Arial" panose="020B0604020202020204" pitchFamily="34" charset="0"/>
              </a:rPr>
              <a:t>2.5.5 Ansettelse i ledig stilling mv. </a:t>
            </a:r>
            <a:endParaRPr lang="nb-NO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nb-NO" dirty="0" smtClean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0" indent="0">
              <a:buNone/>
            </a:pPr>
            <a:r>
              <a:rPr lang="nb-NO" dirty="0" smtClean="0">
                <a:solidFill>
                  <a:srgbClr val="000000"/>
                </a:solidFill>
                <a:latin typeface="Arial" panose="020B0604020202020204" pitchFamily="34" charset="0"/>
              </a:rPr>
              <a:t>1.Ved lønnsplassering tas hensyn til likelønn. </a:t>
            </a:r>
          </a:p>
          <a:p>
            <a:pPr marL="0" indent="0">
              <a:buNone/>
            </a:pPr>
            <a:endParaRPr lang="nb-NO" dirty="0" smtClean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0" indent="0">
              <a:buNone/>
            </a:pPr>
            <a:r>
              <a:rPr lang="nb-NO" dirty="0" smtClean="0">
                <a:solidFill>
                  <a:srgbClr val="000000"/>
                </a:solidFill>
                <a:latin typeface="Arial" panose="020B0604020202020204" pitchFamily="34" charset="0"/>
              </a:rPr>
              <a:t>2. Arbeidsgiver skal inntil 12 måneder etter ansettelse, og ved overgang fra midlertidig til fast ansettelse, vurdere arbeidstakerens lønnsplassering på ny innenfor stillingens lønnsalternativer.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90865596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Lokalt USN og nasjonalt</a:t>
            </a:r>
            <a:br>
              <a:rPr lang="nb-NO" dirty="0" smtClean="0"/>
            </a:b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Kontakte din lokale tillitsvalgte</a:t>
            </a:r>
          </a:p>
          <a:p>
            <a:r>
              <a:rPr lang="nb-NO" dirty="0" smtClean="0"/>
              <a:t>Forhandlinger  </a:t>
            </a:r>
            <a:r>
              <a:rPr lang="nb-NO" dirty="0" err="1" smtClean="0"/>
              <a:t>ca</a:t>
            </a:r>
            <a:r>
              <a:rPr lang="nb-NO" dirty="0" smtClean="0"/>
              <a:t> 2 ganger i året -2.5.3</a:t>
            </a:r>
          </a:p>
          <a:p>
            <a:r>
              <a:rPr lang="nb-NO" i="1" dirty="0" smtClean="0"/>
              <a:t>Rekruttere og beholde- </a:t>
            </a:r>
            <a:r>
              <a:rPr lang="nb-NO" dirty="0" smtClean="0"/>
              <a:t>når det oppstår (2.5.3.punkt 2).</a:t>
            </a:r>
          </a:p>
          <a:p>
            <a:r>
              <a:rPr lang="nb-NO" dirty="0" smtClean="0"/>
              <a:t>Innledende forberedelser til tariff 2021 starter i februar. </a:t>
            </a:r>
            <a:endParaRPr lang="nb-NO" dirty="0"/>
          </a:p>
          <a:p>
            <a:r>
              <a:rPr lang="nb-NO" dirty="0" smtClean="0"/>
              <a:t>Leder i FF – Guro Lind- forhandlingsleder. </a:t>
            </a:r>
          </a:p>
          <a:p>
            <a:endParaRPr lang="nb-NO" dirty="0"/>
          </a:p>
          <a:p>
            <a:r>
              <a:rPr lang="nb-NO" dirty="0">
                <a:hlinkClick r:id="rId2"/>
              </a:rPr>
              <a:t>Lønnsoppgjøret 2020 – samlet oversikt - Forskerforbundet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0825330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Leder av FF, Guro Lind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nb-NO" dirty="0" smtClean="0"/>
              <a:t>Undersøkelsen </a:t>
            </a:r>
            <a:r>
              <a:rPr lang="nb-NO" dirty="0"/>
              <a:t>viser hvordan korona rammer kjernevirksomheten til institusjonene. </a:t>
            </a:r>
          </a:p>
          <a:p>
            <a:r>
              <a:rPr lang="nb-NO" dirty="0"/>
              <a:t>Selv om de ansatte prioriterer undervisning, er mange engstelige for studiekvaliteten. </a:t>
            </a:r>
          </a:p>
          <a:p>
            <a:r>
              <a:rPr lang="nb-NO" dirty="0"/>
              <a:t>Og aller hardest går situasjonen ut over forskningen, til tross for en formidabel innsats fra de ansatte.</a:t>
            </a:r>
          </a:p>
          <a:p>
            <a:endParaRPr lang="nb-NO" dirty="0"/>
          </a:p>
        </p:txBody>
      </p:sp>
      <p:pic>
        <p:nvPicPr>
          <p:cNvPr id="1026" name="Picture 2" descr="See the source image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2516" y="1825625"/>
            <a:ext cx="5181600" cy="33056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707067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Hovedfunn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b="1" dirty="0" smtClean="0"/>
              <a:t>Vitenskapelig </a:t>
            </a:r>
            <a:r>
              <a:rPr lang="nb-NO" b="1" dirty="0"/>
              <a:t>ansatte </a:t>
            </a:r>
            <a:r>
              <a:rPr lang="nb-NO" dirty="0"/>
              <a:t>har brukt mye mer tid på undervisning, og mindre tid på forskning, i 2020</a:t>
            </a:r>
          </a:p>
          <a:p>
            <a:r>
              <a:rPr lang="nb-NO" b="1" dirty="0"/>
              <a:t>Mye forskning og utviklingsarbeid </a:t>
            </a:r>
            <a:r>
              <a:rPr lang="nb-NO" dirty="0"/>
              <a:t>er avbrutt eller forsinket</a:t>
            </a:r>
          </a:p>
          <a:p>
            <a:r>
              <a:rPr lang="nb-NO" b="1" dirty="0"/>
              <a:t>Nesten alle stipendiater og postdoktorer </a:t>
            </a:r>
            <a:r>
              <a:rPr lang="nb-NO" dirty="0"/>
              <a:t>er blitt forsinket, men få har fått tilstrekkelig forlengelse og støtte</a:t>
            </a:r>
          </a:p>
          <a:p>
            <a:r>
              <a:rPr lang="nb-NO" dirty="0"/>
              <a:t>Halvparten av underviserne er ikke trygge på at studentene får god nok undervisning i den nye, </a:t>
            </a:r>
            <a:r>
              <a:rPr lang="nb-NO" b="1" dirty="0"/>
              <a:t>digitale undervisningssituasjonen</a:t>
            </a:r>
          </a:p>
          <a:p>
            <a:r>
              <a:rPr lang="nb-NO" dirty="0"/>
              <a:t>Mange ansatte har jobbet mye ekstra, men merarbeidet er i </a:t>
            </a:r>
            <a:r>
              <a:rPr lang="nb-NO" b="1" dirty="0"/>
              <a:t>liten grad kompensert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8633935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 smtClean="0"/>
              <a:t/>
            </a:r>
            <a:br>
              <a:rPr lang="nb-NO" dirty="0" smtClean="0"/>
            </a:br>
            <a:r>
              <a:rPr lang="nb-NO" dirty="0" smtClean="0"/>
              <a:t>Spesifikke data for USN</a:t>
            </a:r>
            <a:r>
              <a:rPr lang="nb-NO" sz="2700" dirty="0" smtClean="0"/>
              <a:t/>
            </a:r>
            <a:br>
              <a:rPr lang="nb-NO" sz="2700" dirty="0" smtClean="0"/>
            </a:br>
            <a:endParaRPr lang="nb-NO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nb-NO" dirty="0"/>
              <a:t>Kompensasjon merarbeid</a:t>
            </a:r>
          </a:p>
          <a:p>
            <a:r>
              <a:rPr lang="nb-NO" dirty="0"/>
              <a:t>Tilrettelegging og støtte</a:t>
            </a:r>
          </a:p>
          <a:p>
            <a:r>
              <a:rPr lang="nb-NO" dirty="0"/>
              <a:t>Opplæring i digitale hjelpemidler</a:t>
            </a:r>
          </a:p>
          <a:p>
            <a:r>
              <a:rPr lang="nb-NO" dirty="0"/>
              <a:t>Hjemmekontor</a:t>
            </a:r>
          </a:p>
          <a:p>
            <a:r>
              <a:rPr lang="nb-NO" dirty="0" err="1"/>
              <a:t>Stip</a:t>
            </a:r>
            <a:r>
              <a:rPr lang="nb-NO" dirty="0"/>
              <a:t>/</a:t>
            </a:r>
            <a:r>
              <a:rPr lang="nb-NO" dirty="0" err="1"/>
              <a:t>postdoc</a:t>
            </a:r>
            <a:r>
              <a:rPr lang="nb-NO" dirty="0"/>
              <a:t>: Forlengelse eller hjelp/støtte</a:t>
            </a:r>
          </a:p>
          <a:p>
            <a:endParaRPr lang="nb-NO" dirty="0"/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7284369" y="2032856"/>
            <a:ext cx="4352925" cy="3264693"/>
          </a:xfrm>
        </p:spPr>
      </p:pic>
    </p:spTree>
    <p:extLst>
      <p:ext uri="{BB962C8B-B14F-4D97-AF65-F5344CB8AC3E}">
        <p14:creationId xmlns:p14="http://schemas.microsoft.com/office/powerpoint/2010/main" val="33944486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3600" b="1" dirty="0"/>
              <a:t>Tabell 5: </a:t>
            </a:r>
            <a:r>
              <a:rPr lang="nb-NO" sz="3600" dirty="0" smtClean="0"/>
              <a:t/>
            </a:r>
            <a:br>
              <a:rPr lang="nb-NO" sz="3600" dirty="0" smtClean="0"/>
            </a:br>
            <a:r>
              <a:rPr lang="nb-NO" sz="3600" dirty="0" smtClean="0"/>
              <a:t>Hvordan </a:t>
            </a:r>
            <a:r>
              <a:rPr lang="nb-NO" sz="3600" dirty="0"/>
              <a:t>blir merarbeid kompensert?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dirty="0" smtClean="0">
                <a:solidFill>
                  <a:srgbClr val="FF0000"/>
                </a:solidFill>
              </a:rPr>
              <a:t>Ikke kompensert: 68%</a:t>
            </a:r>
          </a:p>
          <a:p>
            <a:r>
              <a:rPr lang="nb-NO" dirty="0" smtClean="0"/>
              <a:t>Plusstid/avspasering</a:t>
            </a:r>
            <a:r>
              <a:rPr lang="nb-NO" dirty="0"/>
              <a:t>: 19%</a:t>
            </a:r>
          </a:p>
          <a:p>
            <a:r>
              <a:rPr lang="nb-NO" dirty="0"/>
              <a:t>Overtid: 7%</a:t>
            </a:r>
          </a:p>
          <a:p>
            <a:r>
              <a:rPr lang="nb-NO" dirty="0"/>
              <a:t>Vet ikke: 6%</a:t>
            </a:r>
          </a:p>
          <a:p>
            <a:r>
              <a:rPr lang="nb-NO" dirty="0"/>
              <a:t>N= 122 (630)</a:t>
            </a:r>
          </a:p>
          <a:p>
            <a:r>
              <a:rPr lang="nb-NO" dirty="0"/>
              <a:t>Hele undersøkelsen: </a:t>
            </a:r>
            <a:r>
              <a:rPr lang="nb-NO" dirty="0">
                <a:solidFill>
                  <a:srgbClr val="FF0000"/>
                </a:solidFill>
              </a:rPr>
              <a:t>Total 62% </a:t>
            </a:r>
            <a:r>
              <a:rPr lang="nb-NO" dirty="0"/>
              <a:t>-  Min: 11% </a:t>
            </a:r>
            <a:r>
              <a:rPr lang="nb-NO" dirty="0" err="1"/>
              <a:t>max</a:t>
            </a:r>
            <a:r>
              <a:rPr lang="nb-NO" dirty="0"/>
              <a:t>: 88%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07067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sz="3600" b="1" dirty="0" smtClean="0"/>
              <a:t>Tabell 16: </a:t>
            </a:r>
            <a:r>
              <a:rPr lang="nb-NO" sz="3600" dirty="0" smtClean="0"/>
              <a:t/>
            </a:r>
            <a:br>
              <a:rPr lang="nb-NO" sz="3600" dirty="0" smtClean="0"/>
            </a:br>
            <a:r>
              <a:rPr lang="nb-NO" sz="3600" dirty="0" smtClean="0"/>
              <a:t>FOU: Opplevelse av tilrettelegging og støtte fra egen institusjon</a:t>
            </a:r>
            <a:endParaRPr lang="nb-NO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 dirty="0" smtClean="0"/>
          </a:p>
          <a:p>
            <a:r>
              <a:rPr lang="nb-NO" dirty="0" smtClean="0">
                <a:solidFill>
                  <a:srgbClr val="FF0000"/>
                </a:solidFill>
              </a:rPr>
              <a:t>Enig: 22%</a:t>
            </a:r>
          </a:p>
          <a:p>
            <a:r>
              <a:rPr lang="nb-NO" dirty="0" smtClean="0"/>
              <a:t>Uenig: 66%</a:t>
            </a:r>
          </a:p>
          <a:p>
            <a:r>
              <a:rPr lang="nb-NO" dirty="0" smtClean="0"/>
              <a:t>Ingen formening: 12%</a:t>
            </a:r>
          </a:p>
          <a:p>
            <a:r>
              <a:rPr lang="nb-NO" dirty="0" smtClean="0">
                <a:solidFill>
                  <a:srgbClr val="FF0000"/>
                </a:solidFill>
              </a:rPr>
              <a:t>Total: 38%</a:t>
            </a:r>
            <a:endParaRPr lang="nb-NO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86500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sz="3600" b="1" dirty="0" smtClean="0"/>
              <a:t>Tabell 10: </a:t>
            </a:r>
            <a:r>
              <a:rPr lang="nb-NO" sz="3600" dirty="0" smtClean="0"/>
              <a:t/>
            </a:r>
            <a:br>
              <a:rPr lang="nb-NO" sz="3600" dirty="0" smtClean="0"/>
            </a:br>
            <a:r>
              <a:rPr lang="nb-NO" sz="3600" dirty="0" smtClean="0"/>
              <a:t>Tilbud om opplæring i nye digitale hjelpemidler; etter institusjon</a:t>
            </a:r>
            <a:endParaRPr lang="nb-NO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b-NO" i="1" dirty="0" smtClean="0"/>
              <a:t>Jeg har fått passende tilbud om opplæring i nye digitale hjelpemidler</a:t>
            </a:r>
          </a:p>
          <a:p>
            <a:r>
              <a:rPr lang="nb-NO" dirty="0" smtClean="0">
                <a:solidFill>
                  <a:srgbClr val="FF0000"/>
                </a:solidFill>
              </a:rPr>
              <a:t>Helt eller delvis enig: 62%</a:t>
            </a:r>
          </a:p>
          <a:p>
            <a:r>
              <a:rPr lang="nb-NO" dirty="0" smtClean="0"/>
              <a:t>Helt eller delvis uenig:32%</a:t>
            </a:r>
          </a:p>
          <a:p>
            <a:r>
              <a:rPr lang="nb-NO" dirty="0" smtClean="0"/>
              <a:t>Ikke aktuelt: 6%</a:t>
            </a:r>
          </a:p>
          <a:p>
            <a:r>
              <a:rPr lang="nb-NO" dirty="0" smtClean="0"/>
              <a:t>N= 147</a:t>
            </a:r>
          </a:p>
          <a:p>
            <a:r>
              <a:rPr lang="nb-NO" dirty="0" smtClean="0">
                <a:solidFill>
                  <a:srgbClr val="FF0000"/>
                </a:solidFill>
              </a:rPr>
              <a:t>Total: 56% Max: 78% min:25%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067614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al1_bok">
  <a:themeElements>
    <a:clrScheme name="Mal1_bo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al1_bok">
      <a:majorFont>
        <a:latin typeface="Arial"/>
        <a:ea typeface=""/>
        <a:cs typeface=""/>
      </a:majorFont>
      <a:minorFont>
        <a:latin typeface="Georg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lnDef>
  </a:objectDefaults>
  <a:extraClrSchemeLst>
    <a:extraClrScheme>
      <a:clrScheme name="Mal1_bo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l1_bok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l1_bok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l1_bok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l1_bok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l1_bok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l1_bok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l1_bok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l1_bok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l1_bok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l1_bok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l1_bok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290</TotalTime>
  <Words>1573</Words>
  <Application>Microsoft Office PowerPoint</Application>
  <PresentationFormat>Widescreen</PresentationFormat>
  <Paragraphs>213</Paragraphs>
  <Slides>31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6</vt:i4>
      </vt:variant>
      <vt:variant>
        <vt:lpstr>Tema</vt:lpstr>
      </vt:variant>
      <vt:variant>
        <vt:i4>2</vt:i4>
      </vt:variant>
      <vt:variant>
        <vt:lpstr>Lysbildetitler</vt:lpstr>
      </vt:variant>
      <vt:variant>
        <vt:i4>31</vt:i4>
      </vt:variant>
    </vt:vector>
  </HeadingPairs>
  <TitlesOfParts>
    <vt:vector size="39" baseType="lpstr">
      <vt:lpstr>Algerian</vt:lpstr>
      <vt:lpstr>Arial</vt:lpstr>
      <vt:lpstr>Calibri</vt:lpstr>
      <vt:lpstr>Calibri Light</vt:lpstr>
      <vt:lpstr>Georgia</vt:lpstr>
      <vt:lpstr>Times</vt:lpstr>
      <vt:lpstr>Office Theme</vt:lpstr>
      <vt:lpstr>Mal1_bok</vt:lpstr>
      <vt:lpstr>Medlemsmøte 13. januar 2021, kl. 14.00-15.30</vt:lpstr>
      <vt:lpstr>Forskerforbundets undersøkelse i UH-sektoren under korona</vt:lpstr>
      <vt:lpstr>Kort om undersøkelsen</vt:lpstr>
      <vt:lpstr>Leder av FF, Guro Lind</vt:lpstr>
      <vt:lpstr>Hovedfunn</vt:lpstr>
      <vt:lpstr> Spesifikke data for USN </vt:lpstr>
      <vt:lpstr>Tabell 5:  Hvordan blir merarbeid kompensert? </vt:lpstr>
      <vt:lpstr>Tabell 16:  FOU: Opplevelse av tilrettelegging og støtte fra egen institusjon</vt:lpstr>
      <vt:lpstr>Tabell 10:  Tilbud om opplæring i nye digitale hjelpemidler; etter institusjon</vt:lpstr>
      <vt:lpstr>Tabell 11:  Har arbeidsgiver bidratt til at du har en tilfredsstillende hjemmekontorløsning? </vt:lpstr>
      <vt:lpstr>Tabell 18: Stipendiater/postdoktorer: Har du fått forlengelse eller annen hjelp/støtte? Sortert etter institusjon med 10 respondenter eller flere</vt:lpstr>
      <vt:lpstr>Leder i FF: Guro Elisabeth Lind</vt:lpstr>
      <vt:lpstr>Fortsetter: </vt:lpstr>
      <vt:lpstr>   Organisasjonsutvikling i USN 2020-2021</vt:lpstr>
      <vt:lpstr>Styresak 10/20 - møte 31/1-2020</vt:lpstr>
      <vt:lpstr>Orientering om prosjektet v. rektor til styret ved USN 17/12-2020:</vt:lpstr>
      <vt:lpstr>Premisser: </vt:lpstr>
      <vt:lpstr> Premisser basert på styrevedtak:  </vt:lpstr>
      <vt:lpstr>Fremdrift: </vt:lpstr>
      <vt:lpstr>Deltakelse fra tillitsvalgte i OU prosjektet:</vt:lpstr>
      <vt:lpstr>Erfaringer:</vt:lpstr>
      <vt:lpstr>Erfaringer fra møte i Hovedprosjektgruppe -møte16/12-2020</vt:lpstr>
      <vt:lpstr>Lønnsoppgjør ved USN</vt:lpstr>
      <vt:lpstr>2 nivåer; nasjonalt og lokalt</vt:lpstr>
      <vt:lpstr> Hovedtariffavtalen i staten: LO, UNIO og YS  </vt:lpstr>
      <vt:lpstr>Lokal lønnspolitikk </vt:lpstr>
      <vt:lpstr> Hovedtariffavtalen i Staten   </vt:lpstr>
      <vt:lpstr>Særlig grunnlag (2.5.3 HTA): 1-3</vt:lpstr>
      <vt:lpstr>2.5.4 Virkemidler - utvalgte</vt:lpstr>
      <vt:lpstr>2.5.5 Ansettelse i ledig stilling mv. </vt:lpstr>
      <vt:lpstr>Lokalt USN og nasjonalt </vt:lpstr>
    </vt:vector>
  </TitlesOfParts>
  <Company>USN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Forskerforbundets undersøkelse i UH-sektoren under korona</dc:title>
  <dc:creator>Berit Bratholm</dc:creator>
  <cp:lastModifiedBy>Sigurd Hareide</cp:lastModifiedBy>
  <cp:revision>17</cp:revision>
  <dcterms:created xsi:type="dcterms:W3CDTF">2021-01-12T10:01:25Z</dcterms:created>
  <dcterms:modified xsi:type="dcterms:W3CDTF">2021-01-13T11:41:06Z</dcterms:modified>
</cp:coreProperties>
</file>