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392182"/>
    <a:srgbClr val="D7D3E6"/>
    <a:srgbClr val="CCCCCC"/>
    <a:srgbClr val="BFBFBF"/>
    <a:srgbClr val="E7D7BD"/>
    <a:srgbClr val="DFDFC8"/>
    <a:srgbClr val="3333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113" d="100"/>
          <a:sy n="113" d="100"/>
        </p:scale>
        <p:origin x="117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-14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E46E1B-D3F5-4FC2-9FD9-8123DC65DC6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2747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C389EB-52FD-486B-B582-3775FBC8231A}" type="slidenum">
              <a:rPr lang="nb-NO"/>
              <a:pPr/>
              <a:t>1</a:t>
            </a:fld>
            <a:endParaRPr lang="nb-NO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1646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71F2D-FC50-4F37-A9E9-123CF675198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3011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71F2D-FC50-4F37-A9E9-123CF675198D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6348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71F2D-FC50-4F37-A9E9-123CF675198D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7297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71F2D-FC50-4F37-A9E9-123CF675198D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0973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71F2D-FC50-4F37-A9E9-123CF675198D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0609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71F2D-FC50-4F37-A9E9-123CF675198D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7119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71F2D-FC50-4F37-A9E9-123CF675198D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1733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69383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66602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24650" y="1349375"/>
            <a:ext cx="2114550" cy="49244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81000" y="1349375"/>
            <a:ext cx="6191250" cy="49244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72301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61912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63970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81000" y="2003425"/>
            <a:ext cx="4152900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86300" y="2003425"/>
            <a:ext cx="4152900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89467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8312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97848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81773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50469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92164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349375"/>
            <a:ext cx="845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tittelstil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003425"/>
            <a:ext cx="8458200" cy="427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tekststiler i malen</a:t>
            </a:r>
          </a:p>
          <a:p>
            <a:pPr lvl="1"/>
            <a:r>
              <a:rPr lang="en-US" smtClean="0"/>
              <a:t>Andre nivå</a:t>
            </a:r>
          </a:p>
          <a:p>
            <a:pPr lvl="2"/>
            <a:r>
              <a:rPr lang="en-US" smtClean="0"/>
              <a:t>Tredje nivå</a:t>
            </a:r>
          </a:p>
          <a:p>
            <a:pPr lvl="3"/>
            <a:r>
              <a:rPr lang="en-US" smtClean="0"/>
              <a:t>Fjerde nivå</a:t>
            </a:r>
          </a:p>
          <a:p>
            <a:pPr lvl="4"/>
            <a:r>
              <a:rPr lang="en-US" smtClean="0"/>
              <a:t>Femte nivå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381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  <p:pic>
        <p:nvPicPr>
          <p:cNvPr id="145413" name="Picture 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9pPr>
    </p:titleStyle>
    <p:bodyStyle>
      <a:lvl1pPr marL="187325" indent="-187325" algn="l" rtl="0" eaLnBrk="1" fontAlgn="base" hangingPunct="1">
        <a:spcBef>
          <a:spcPct val="30000"/>
        </a:spcBef>
        <a:spcAft>
          <a:spcPct val="0"/>
        </a:spcAft>
        <a:buClr>
          <a:srgbClr val="B22644"/>
        </a:buClr>
        <a:buFont typeface="Times"/>
        <a:buChar char="•"/>
        <a:defRPr sz="2400">
          <a:solidFill>
            <a:srgbClr val="333333"/>
          </a:solidFill>
          <a:latin typeface="+mn-lt"/>
          <a:ea typeface="+mn-ea"/>
          <a:cs typeface="+mn-cs"/>
        </a:defRPr>
      </a:lvl1pPr>
      <a:lvl2pPr marL="557213" indent="-179388" algn="l" rtl="0" eaLnBrk="1" fontAlgn="base" hangingPunct="1">
        <a:spcBef>
          <a:spcPct val="0"/>
        </a:spcBef>
        <a:spcAft>
          <a:spcPct val="0"/>
        </a:spcAft>
        <a:buClr>
          <a:srgbClr val="B22644"/>
        </a:buClr>
        <a:buFont typeface="Times"/>
        <a:buChar char="•"/>
        <a:defRPr sz="2000">
          <a:solidFill>
            <a:srgbClr val="333333"/>
          </a:solidFill>
          <a:latin typeface="+mn-lt"/>
        </a:defRPr>
      </a:lvl2pPr>
      <a:lvl3pPr marL="842963" indent="-163513" algn="l" rtl="0" eaLnBrk="1" fontAlgn="base" hangingPunct="1">
        <a:spcBef>
          <a:spcPct val="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3pPr>
      <a:lvl4pPr marL="1116013" indent="-152400" algn="l" rtl="0" eaLnBrk="1" fontAlgn="base" hangingPunct="1">
        <a:spcBef>
          <a:spcPct val="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4pPr>
      <a:lvl5pPr marL="14271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5pPr>
      <a:lvl6pPr marL="18843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6pPr>
      <a:lvl7pPr marL="23415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7pPr>
      <a:lvl8pPr marL="27987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8pPr>
      <a:lvl9pPr marL="32559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g.usn.no/forskerforbundet/moter-og-informasjon/medlemsmote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in.usn.no/ansatte/aktuelt/informasjon-alle-ansatte/les-rapportene-fra-demokratiprosjektet-article229330-29158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skerforbundet.no/var-politikk/aktuelle-saker/medbestemmelsesbarometere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o.no/wp-content/uploads/2020/09/KS-Krav-I-fra-Unio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nio.no/2020/09/14/brudd-i-lonnsforhandlingene-i-staten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6000"/>
            <a:ext cx="9144000" cy="4692149"/>
          </a:xfrm>
          <a:prstGeom prst="rect">
            <a:avLst/>
          </a:prstGeom>
        </p:spPr>
      </p:pic>
      <p:sp>
        <p:nvSpPr>
          <p:cNvPr id="7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3484429" y="4459826"/>
            <a:ext cx="5334000" cy="913390"/>
          </a:xfrm>
          <a:noFill/>
        </p:spPr>
        <p:txBody>
          <a:bodyPr/>
          <a:lstStyle/>
          <a:p>
            <a:pPr algn="r"/>
            <a:r>
              <a:rPr lang="nb-NO" sz="1800" dirty="0">
                <a:solidFill>
                  <a:schemeClr val="bg1"/>
                </a:solidFill>
              </a:rPr>
              <a:t>Ved hovedtillitsvalgt </a:t>
            </a:r>
          </a:p>
          <a:p>
            <a:pPr algn="r"/>
            <a:r>
              <a:rPr lang="nb-NO" sz="1800" dirty="0">
                <a:solidFill>
                  <a:schemeClr val="bg1"/>
                </a:solidFill>
              </a:rPr>
              <a:t>Berit.Bratholm@usn.no </a:t>
            </a:r>
          </a:p>
          <a:p>
            <a:pPr algn="r"/>
            <a:endParaRPr lang="nb-NO" sz="1800" dirty="0">
              <a:solidFill>
                <a:schemeClr val="bg1"/>
              </a:solidFill>
            </a:endParaRP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932061" y="2780928"/>
            <a:ext cx="7850187" cy="469776"/>
          </a:xfrm>
          <a:noFill/>
        </p:spPr>
        <p:txBody>
          <a:bodyPr/>
          <a:lstStyle/>
          <a:p>
            <a:pPr algn="r"/>
            <a:r>
              <a:rPr lang="nb-NO" b="0" dirty="0" smtClean="0">
                <a:solidFill>
                  <a:schemeClr val="bg1"/>
                </a:solidFill>
                <a:latin typeface="Georgia" pitchFamily="18" charset="0"/>
              </a:rPr>
              <a:t>Medlemsmøte </a:t>
            </a:r>
            <a:r>
              <a:rPr lang="nb-NO" b="0" dirty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nb-NO" b="0" dirty="0">
                <a:solidFill>
                  <a:schemeClr val="bg1"/>
                </a:solidFill>
                <a:latin typeface="Georgia" pitchFamily="18" charset="0"/>
              </a:rPr>
            </a:br>
            <a:r>
              <a:rPr lang="nb-NO" b="0" dirty="0" smtClean="0">
                <a:solidFill>
                  <a:schemeClr val="bg1"/>
                </a:solidFill>
                <a:latin typeface="Georgia" pitchFamily="18" charset="0"/>
              </a:rPr>
              <a:t>Forskerforbundet ved USN</a:t>
            </a:r>
            <a:br>
              <a:rPr lang="nb-NO" b="0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nb-NO" b="0" dirty="0" smtClean="0">
                <a:solidFill>
                  <a:schemeClr val="bg1"/>
                </a:solidFill>
                <a:latin typeface="Georgia" pitchFamily="18" charset="0"/>
              </a:rPr>
              <a:t>16. september 2020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04800" y="1795463"/>
            <a:ext cx="2971800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700" i="1" dirty="0">
                <a:solidFill>
                  <a:srgbClr val="392182"/>
                </a:solidFill>
                <a:latin typeface="Georgia" pitchFamily="18" charset="0"/>
              </a:rPr>
              <a:t>kunnskap gir vekst</a:t>
            </a: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381000" y="6400800"/>
            <a:ext cx="381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nb-NO" sz="1000">
                <a:solidFill>
                  <a:schemeClr val="bg1"/>
                </a:solidFill>
                <a:latin typeface="Arial" charset="0"/>
              </a:rPr>
              <a:t>www.forskerforbundet.no</a:t>
            </a:r>
            <a:endParaRPr lang="nb-NO" sz="1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Agenda: 14-16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Forskerforbundet/USN </a:t>
            </a:r>
            <a:br>
              <a:rPr lang="nb-NO" dirty="0" smtClean="0"/>
            </a:br>
            <a:r>
              <a:rPr lang="nb-NO" sz="900" u="sng" dirty="0">
                <a:hlinkClick r:id="rId3"/>
              </a:rPr>
              <a:t>https://blogg.usn.no/forskerforbundet/moter-og-informasjon/medlemsmoter/</a:t>
            </a:r>
            <a:r>
              <a:rPr lang="nb-NO" sz="900" u="sng" dirty="0"/>
              <a:t/>
            </a:r>
            <a:br>
              <a:rPr lang="nb-NO" sz="900" u="sng" dirty="0"/>
            </a:br>
            <a:endParaRPr lang="nb-NO" sz="900" dirty="0"/>
          </a:p>
          <a:p>
            <a:pPr marL="385763" indent="-385763">
              <a:buAutoNum type="arabicPeriod"/>
            </a:pPr>
            <a:r>
              <a:rPr lang="nb-NO" dirty="0" smtClean="0"/>
              <a:t>Prosjekt Demokrati og </a:t>
            </a:r>
            <a:br>
              <a:rPr lang="nb-NO" dirty="0" smtClean="0"/>
            </a:br>
            <a:r>
              <a:rPr lang="nb-NO" dirty="0" smtClean="0"/>
              <a:t>medbestemmelse</a:t>
            </a:r>
            <a:endParaRPr lang="nb-NO" dirty="0"/>
          </a:p>
          <a:p>
            <a:pPr marL="385763" indent="-385763">
              <a:buAutoNum type="arabicPeriod"/>
            </a:pPr>
            <a:r>
              <a:rPr lang="nb-NO" dirty="0" smtClean="0"/>
              <a:t>OU- prosessen USN</a:t>
            </a:r>
          </a:p>
          <a:p>
            <a:pPr marL="385763" indent="-385763">
              <a:buAutoNum type="arabicPeriod"/>
            </a:pPr>
            <a:r>
              <a:rPr lang="nb-NO" dirty="0" smtClean="0"/>
              <a:t>Stipendiaters arbeidsvilkår</a:t>
            </a:r>
          </a:p>
          <a:p>
            <a:pPr marL="385763" indent="-385763">
              <a:buAutoNum type="arabicPeriod"/>
            </a:pPr>
            <a:r>
              <a:rPr lang="nb-NO" dirty="0" smtClean="0"/>
              <a:t>Hovedoppgjøret 2020</a:t>
            </a:r>
          </a:p>
          <a:p>
            <a:pPr marL="385763" indent="-385763">
              <a:buAutoNum type="arabicPeriod"/>
            </a:pPr>
            <a:r>
              <a:rPr lang="nb-NO" dirty="0" smtClean="0"/>
              <a:t>Eventuelt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7984" y="1958975"/>
            <a:ext cx="4801203" cy="450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99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1) Prosjekt: Demokrati og medbestemmelse</a:t>
            </a:r>
            <a:br>
              <a:rPr lang="nb-NO" dirty="0" smtClean="0"/>
            </a:br>
            <a:r>
              <a:rPr lang="nb-NO" sz="1200" u="sng" dirty="0">
                <a:hlinkClick r:id="rId3"/>
              </a:rPr>
              <a:t>https://min.usn.no/ansatte/aktuelt/informasjon-alle-ansatte/les-rapportene-fra-demokratiprosjektet-article229330-29158.html</a:t>
            </a:r>
            <a:endParaRPr lang="nb-NO" sz="1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i="1" dirty="0" smtClean="0"/>
              <a:t>USN/Forskerforbundet: </a:t>
            </a:r>
            <a:r>
              <a:rPr lang="nb-NO" dirty="0" smtClean="0"/>
              <a:t>Bidra positivt og aktivt </a:t>
            </a:r>
          </a:p>
          <a:p>
            <a:r>
              <a:rPr lang="nb-NO" i="1" dirty="0" smtClean="0"/>
              <a:t>Kollegiale organ: </a:t>
            </a:r>
            <a:r>
              <a:rPr lang="nb-NO" dirty="0" smtClean="0"/>
              <a:t>Opprette fakultetsstyrer og styre for administrative avdelinger. Vurdere instituttstyrer/instituttråd</a:t>
            </a:r>
          </a:p>
          <a:p>
            <a:r>
              <a:rPr lang="nb-NO" i="1" dirty="0" smtClean="0"/>
              <a:t>Styrke medbestemmelse: </a:t>
            </a:r>
            <a:r>
              <a:rPr lang="nb-NO" dirty="0" smtClean="0"/>
              <a:t>1.Opplæring for ledere og tillitsvalgte. 2.Desentralisere ledelse og strategiske beslutninger.</a:t>
            </a:r>
          </a:p>
          <a:p>
            <a:r>
              <a:rPr lang="nb-NO" i="1" dirty="0" smtClean="0"/>
              <a:t>Profesjonalisere og standardisere </a:t>
            </a:r>
            <a:r>
              <a:rPr lang="nb-NO" i="1" dirty="0" err="1" smtClean="0"/>
              <a:t>adm</a:t>
            </a:r>
            <a:r>
              <a:rPr lang="nb-NO" i="1" dirty="0" smtClean="0"/>
              <a:t> arbeid i</a:t>
            </a:r>
            <a:r>
              <a:rPr lang="nb-NO" dirty="0" smtClean="0"/>
              <a:t> råd og utvalg: Utvikle rutiner for saksbehandling.</a:t>
            </a:r>
          </a:p>
          <a:p>
            <a:r>
              <a:rPr lang="nb-NO" i="1" dirty="0" smtClean="0"/>
              <a:t>Styrke og utvikle mangfold: </a:t>
            </a:r>
            <a:r>
              <a:rPr lang="nb-NO" dirty="0" smtClean="0"/>
              <a:t>rekruttere fagansatte og ledere på alle nivåer. Inkluderende arbeidsliv.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8446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2) OU-prosessen USN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Forskerforbundet er positive til OU-prosessen:  vi har store forventninger til planleggingen, gjennomføringen og resultater av OU</a:t>
            </a:r>
          </a:p>
          <a:p>
            <a:r>
              <a:rPr lang="nb-NO" dirty="0" smtClean="0"/>
              <a:t>Delprosjektene 1-3; faglig organisering, organisering av forskergrupper og fellesadministrasjon er viktige tiltak og fokusområder for OU-prosessen. </a:t>
            </a:r>
          </a:p>
          <a:p>
            <a:r>
              <a:rPr lang="nb-NO" dirty="0" smtClean="0"/>
              <a:t>Erfaringer fra operativt nivå for prosjektene må være sentrale bidrag til arbeidet.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0235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Forskning </a:t>
            </a:r>
            <a:r>
              <a:rPr lang="nb-NO" dirty="0" smtClean="0"/>
              <a:t>om medbestemmelse – august 2020</a:t>
            </a:r>
            <a:br>
              <a:rPr lang="nb-NO" dirty="0" smtClean="0"/>
            </a:br>
            <a:r>
              <a:rPr lang="nb-NO" sz="1200" u="sng" dirty="0">
                <a:hlinkClick r:id="rId3"/>
              </a:rPr>
              <a:t>https://www.forskerforbundet.no/var-politikk/aktuelle-saker/medbestemmelsesbarometeret/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Medbestemmelsesbarometeret: Seniorforskerne </a:t>
            </a:r>
            <a:r>
              <a:rPr lang="nb-NO" dirty="0"/>
              <a:t>Drange, Falkum og Wathne, Arbeidsforskningsinstituttet (AFI</a:t>
            </a:r>
            <a:r>
              <a:rPr lang="nb-NO" dirty="0" smtClean="0"/>
              <a:t>), </a:t>
            </a:r>
            <a:r>
              <a:rPr lang="nb-NO" dirty="0"/>
              <a:t>Oslo Met. </a:t>
            </a:r>
          </a:p>
          <a:p>
            <a:r>
              <a:rPr lang="nb-NO" dirty="0" smtClean="0"/>
              <a:t>Rapporten understøtter </a:t>
            </a:r>
            <a:r>
              <a:rPr lang="nb-NO" dirty="0"/>
              <a:t>betydningen av medbestemmelse, utviklingen av vertikal og horisontal tillit mellom ansatte og </a:t>
            </a:r>
            <a:r>
              <a:rPr lang="nb-NO" dirty="0" smtClean="0"/>
              <a:t>ledere. Tillit mellom ansatte, tillit mellom ledere og ansatte har </a:t>
            </a:r>
            <a:r>
              <a:rPr lang="nb-NO" dirty="0"/>
              <a:t>avgjørende betydning for </a:t>
            </a:r>
            <a:r>
              <a:rPr lang="nb-NO" i="1" dirty="0"/>
              <a:t>produktivitet og effektivitet i arbeidet</a:t>
            </a:r>
            <a:r>
              <a:rPr lang="nb-NO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9654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3) Stipendiaters arbeidsvilkår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Solfrid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180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4</a:t>
            </a:r>
            <a:r>
              <a:rPr lang="nb-NO" dirty="0" smtClean="0"/>
              <a:t>) Hovedoppgjøret 2020</a:t>
            </a:r>
            <a:br>
              <a:rPr lang="nb-NO" dirty="0" smtClean="0"/>
            </a:br>
            <a:r>
              <a:rPr lang="nb-NO" sz="1200" dirty="0">
                <a:hlinkClick r:id="rId3"/>
              </a:rPr>
              <a:t>https://www.unio.no/wp-content/uploads/2020/09/KS-Krav-I-fra-Unio.pdf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UNIOs</a:t>
            </a:r>
            <a:r>
              <a:rPr lang="nb-NO" dirty="0" smtClean="0"/>
              <a:t> (1,2,3, 9,10) prioriteringer:</a:t>
            </a:r>
          </a:p>
          <a:p>
            <a:r>
              <a:rPr lang="nb-NO" dirty="0" smtClean="0"/>
              <a:t>utdanning, kompetanse, ansvar og risiko skal verdsettes bedre lønnsmessig </a:t>
            </a:r>
          </a:p>
          <a:p>
            <a:r>
              <a:rPr lang="nb-NO" dirty="0" smtClean="0"/>
              <a:t>hovedoppgjør gir klar reallønnsvekst </a:t>
            </a:r>
          </a:p>
          <a:p>
            <a:r>
              <a:rPr lang="nb-NO" dirty="0" smtClean="0"/>
              <a:t>klima og </a:t>
            </a:r>
            <a:r>
              <a:rPr lang="nb-NO" dirty="0" err="1" smtClean="0"/>
              <a:t>bærekraftsmålene</a:t>
            </a:r>
            <a:r>
              <a:rPr lang="nb-NO" dirty="0" smtClean="0"/>
              <a:t> tas inn i </a:t>
            </a:r>
            <a:r>
              <a:rPr lang="nb-NO" dirty="0" err="1" smtClean="0"/>
              <a:t>trepartsarbeidet</a:t>
            </a:r>
            <a:r>
              <a:rPr lang="nb-NO" dirty="0" smtClean="0"/>
              <a:t> </a:t>
            </a:r>
          </a:p>
          <a:p>
            <a:r>
              <a:rPr lang="nb-NO" dirty="0" smtClean="0"/>
              <a:t>Prosentvis tillegg på A-lønnstabellen</a:t>
            </a:r>
          </a:p>
          <a:p>
            <a:r>
              <a:rPr lang="nb-NO" dirty="0" smtClean="0"/>
              <a:t>det gis fullt skattefradrag for fagforeningskontingent</a:t>
            </a:r>
          </a:p>
          <a:p>
            <a:endParaRPr lang="nb-NO" dirty="0"/>
          </a:p>
          <a:p>
            <a:r>
              <a:rPr lang="nb-NO" dirty="0" smtClean="0"/>
              <a:t>14.9: Brudd i forhandlingene- mekling i oktober </a:t>
            </a:r>
            <a:r>
              <a:rPr lang="nb-NO" sz="1200" dirty="0">
                <a:hlinkClick r:id="rId4"/>
              </a:rPr>
              <a:t>https://www.unio.no/2020/09/14/brudd-i-lonnsforhandlingene-i-staten/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10504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5) Eventuelt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7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1_bok">
  <a:themeElements>
    <a:clrScheme name="Mal1_bo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l1_bok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Mal1_bo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Mal1_DNA</Template>
  <TotalTime>49</TotalTime>
  <Words>269</Words>
  <Application>Microsoft Office PowerPoint</Application>
  <PresentationFormat>Skjermfremvisning (4:3)</PresentationFormat>
  <Paragraphs>46</Paragraphs>
  <Slides>8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Georgia</vt:lpstr>
      <vt:lpstr>Times</vt:lpstr>
      <vt:lpstr>Mal1_bok</vt:lpstr>
      <vt:lpstr>Medlemsmøte  Forskerforbundet ved USN 16. september 2020</vt:lpstr>
      <vt:lpstr>Agenda: 14-16</vt:lpstr>
      <vt:lpstr>1) Prosjekt: Demokrati og medbestemmelse https://min.usn.no/ansatte/aktuelt/informasjon-alle-ansatte/les-rapportene-fra-demokratiprosjektet-article229330-29158.html</vt:lpstr>
      <vt:lpstr>2) OU-prosessen USN</vt:lpstr>
      <vt:lpstr>Forskning om medbestemmelse – august 2020 https://www.forskerforbundet.no/var-politikk/aktuelle-saker/medbestemmelsesbarometeret/ </vt:lpstr>
      <vt:lpstr>3) Stipendiaters arbeidsvilkår </vt:lpstr>
      <vt:lpstr>4) Hovedoppgjøret 2020 https://www.unio.no/wp-content/uploads/2020/09/KS-Krav-I-fra-Unio.pdf </vt:lpstr>
      <vt:lpstr>5) Eventuelt</vt:lpstr>
    </vt:vector>
  </TitlesOfParts>
  <Company>HBV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Medlemsmøte  Forskerforbundet ved USN 16. september 2020</dc:title>
  <dc:creator>Sigurd Hareide</dc:creator>
  <cp:lastModifiedBy>Sigurd Hareide</cp:lastModifiedBy>
  <cp:revision>2</cp:revision>
  <cp:lastPrinted>2004-09-15T10:07:07Z</cp:lastPrinted>
  <dcterms:created xsi:type="dcterms:W3CDTF">2020-09-16T09:32:53Z</dcterms:created>
  <dcterms:modified xsi:type="dcterms:W3CDTF">2020-09-16T10:22:36Z</dcterms:modified>
</cp:coreProperties>
</file>