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0" r:id="rId3"/>
    <p:sldId id="257" r:id="rId4"/>
    <p:sldId id="258" r:id="rId5"/>
    <p:sldId id="261" r:id="rId6"/>
    <p:sldId id="266" r:id="rId7"/>
    <p:sldId id="268" r:id="rId8"/>
    <p:sldId id="270" r:id="rId9"/>
    <p:sldId id="272" r:id="rId10"/>
    <p:sldId id="274" r:id="rId11"/>
    <p:sldId id="260" r:id="rId12"/>
    <p:sldId id="263" r:id="rId13"/>
    <p:sldId id="264" r:id="rId14"/>
    <p:sldId id="262" r:id="rId15"/>
    <p:sldId id="277" r:id="rId16"/>
    <p:sldId id="276" r:id="rId17"/>
    <p:sldId id="278" r:id="rId18"/>
    <p:sldId id="279" r:id="rId19"/>
  </p:sldIdLst>
  <p:sldSz cx="12192000" cy="6858000"/>
  <p:notesSz cx="6865938" cy="999807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74084" autoAdjust="0"/>
  </p:normalViewPr>
  <p:slideViewPr>
    <p:cSldViewPr snapToGrid="0">
      <p:cViewPr varScale="1">
        <p:scale>
          <a:sx n="86" d="100"/>
          <a:sy n="86" d="100"/>
        </p:scale>
        <p:origin x="1554"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nb-NO"/>
          </a:p>
        </p:txBody>
      </p:sp>
      <p:sp>
        <p:nvSpPr>
          <p:cNvPr id="3" name="Plassholder for dato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75D0F699-DC98-40EC-83AB-50C173F3EB49}" type="datetimeFigureOut">
              <a:rPr lang="nb-NO" smtClean="0"/>
              <a:t>11.05.2020</a:t>
            </a:fld>
            <a:endParaRPr lang="nb-NO"/>
          </a:p>
        </p:txBody>
      </p:sp>
      <p:sp>
        <p:nvSpPr>
          <p:cNvPr id="4" name="Plassholder for lysbilde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nb-NO"/>
          </a:p>
        </p:txBody>
      </p:sp>
      <p:sp>
        <p:nvSpPr>
          <p:cNvPr id="5" name="Plassholder for nota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nb-NO"/>
          </a:p>
        </p:txBody>
      </p:sp>
      <p:sp>
        <p:nvSpPr>
          <p:cNvPr id="7" name="Plassholder for lysbildenumm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00FC4794-27AA-4E44-AA8D-ACDBAAA9558E}" type="slidenum">
              <a:rPr lang="nb-NO" smtClean="0"/>
              <a:t>‹#›</a:t>
            </a:fld>
            <a:endParaRPr lang="nb-NO"/>
          </a:p>
        </p:txBody>
      </p:sp>
    </p:spTree>
    <p:extLst>
      <p:ext uri="{BB962C8B-B14F-4D97-AF65-F5344CB8AC3E}">
        <p14:creationId xmlns:p14="http://schemas.microsoft.com/office/powerpoint/2010/main" val="383428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63595">
              <a:defRPr/>
            </a:pPr>
            <a:r>
              <a:rPr lang="nb-NO" dirty="0" smtClean="0"/>
              <a:t>Prosjektgruppen har arbeidet opp mot følgende mandat for delprosjekt 2, samt premissene for hovedprosjektet som angitt nedenfor:</a:t>
            </a:r>
          </a:p>
          <a:p>
            <a:endParaRPr lang="nb-NO" dirty="0"/>
          </a:p>
        </p:txBody>
      </p:sp>
      <p:sp>
        <p:nvSpPr>
          <p:cNvPr id="4" name="Plassholder for lysbildenummer 3"/>
          <p:cNvSpPr>
            <a:spLocks noGrp="1"/>
          </p:cNvSpPr>
          <p:nvPr>
            <p:ph type="sldNum" sz="quarter" idx="10"/>
          </p:nvPr>
        </p:nvSpPr>
        <p:spPr/>
        <p:txBody>
          <a:bodyPr/>
          <a:lstStyle/>
          <a:p>
            <a:fld id="{E96BC1D6-3B40-4F3B-B1CC-3527F5150C81}" type="slidenum">
              <a:rPr lang="nb-NO" smtClean="0"/>
              <a:t>7</a:t>
            </a:fld>
            <a:endParaRPr lang="nb-NO"/>
          </a:p>
        </p:txBody>
      </p:sp>
    </p:spTree>
    <p:extLst>
      <p:ext uri="{BB962C8B-B14F-4D97-AF65-F5344CB8AC3E}">
        <p14:creationId xmlns:p14="http://schemas.microsoft.com/office/powerpoint/2010/main" val="113382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Prosjektgruppen har lagt til grunn premissene i styresak 15/19 og styrets ønske om å vurdere strukturer og prosedyrer for styrking av formelle medbestemmelsesprosesser hjemlet i Hovedavtalen i Staten. </a:t>
            </a:r>
            <a:r>
              <a:rPr lang="nb-NO" sz="1300" dirty="0"/>
              <a:t>Arbeidsgruppen har valgt å vurdere den helhetlige råd-, utvalg- og nemndsstrukturen ved USN, noe som innebærer vurdering av flere organ enn de som var listet opp i mandatet. Vurderingen er avgrenset mot styret ved USN, jf. mandatet til delprosjekt 3. Arbeidsgruppen mente det var hensiktsmessig å få en samlet oversikt over både lovpålagte og ikke-lovpålagte råd, utvalg og nemnder, og som sammenligningsgrunnlag i forhold til øvrige institusjoners struktur og presentasjon av denne</a:t>
            </a:r>
            <a:endParaRPr lang="nb-NO" dirty="0"/>
          </a:p>
        </p:txBody>
      </p:sp>
      <p:sp>
        <p:nvSpPr>
          <p:cNvPr id="4" name="Plassholder for lysbildenummer 3"/>
          <p:cNvSpPr>
            <a:spLocks noGrp="1"/>
          </p:cNvSpPr>
          <p:nvPr>
            <p:ph type="sldNum" sz="quarter" idx="10"/>
          </p:nvPr>
        </p:nvSpPr>
        <p:spPr/>
        <p:txBody>
          <a:bodyPr/>
          <a:lstStyle/>
          <a:p>
            <a:fld id="{E96BC1D6-3B40-4F3B-B1CC-3527F5150C81}" type="slidenum">
              <a:rPr lang="nb-NO" smtClean="0"/>
              <a:t>8</a:t>
            </a:fld>
            <a:endParaRPr lang="nb-NO"/>
          </a:p>
        </p:txBody>
      </p:sp>
    </p:spTree>
    <p:extLst>
      <p:ext uri="{BB962C8B-B14F-4D97-AF65-F5344CB8AC3E}">
        <p14:creationId xmlns:p14="http://schemas.microsoft.com/office/powerpoint/2010/main" val="245245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63595">
              <a:defRPr/>
            </a:pPr>
            <a:r>
              <a:rPr lang="nb-NO" dirty="0" smtClean="0"/>
              <a:t>Prosjektgruppen har på denne bakgrunn kommet til at disse organene som behandler saker knyttet til drift og utvikling er mest sentrale </a:t>
            </a:r>
            <a:br>
              <a:rPr lang="nb-NO" dirty="0" smtClean="0"/>
            </a:br>
            <a:r>
              <a:rPr lang="nb-NO" dirty="0" smtClean="0"/>
              <a:t>for utøvelse av demokrati og medbestemmelse ved USN.</a:t>
            </a:r>
            <a:endParaRPr lang="nb-NO" dirty="0"/>
          </a:p>
        </p:txBody>
      </p:sp>
      <p:sp>
        <p:nvSpPr>
          <p:cNvPr id="4" name="Plassholder for lysbildenummer 3"/>
          <p:cNvSpPr>
            <a:spLocks noGrp="1"/>
          </p:cNvSpPr>
          <p:nvPr>
            <p:ph type="sldNum" sz="quarter" idx="10"/>
          </p:nvPr>
        </p:nvSpPr>
        <p:spPr/>
        <p:txBody>
          <a:bodyPr/>
          <a:lstStyle/>
          <a:p>
            <a:fld id="{E96BC1D6-3B40-4F3B-B1CC-3527F5150C81}" type="slidenum">
              <a:rPr lang="nb-NO" smtClean="0"/>
              <a:t>9</a:t>
            </a:fld>
            <a:endParaRPr lang="nb-NO"/>
          </a:p>
        </p:txBody>
      </p:sp>
    </p:spTree>
    <p:extLst>
      <p:ext uri="{BB962C8B-B14F-4D97-AF65-F5344CB8AC3E}">
        <p14:creationId xmlns:p14="http://schemas.microsoft.com/office/powerpoint/2010/main" val="2371916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fontAlgn="base"/>
            <a:r>
              <a:rPr lang="nb-NO" sz="1300" dirty="0"/>
              <a:t>Prosjektgruppen har vurdert en rekke elementer som premisser for medbestemmelse ved USN, </a:t>
            </a:r>
            <a:r>
              <a:rPr lang="nb-NO" sz="1300" dirty="0" err="1"/>
              <a:t>bl.a</a:t>
            </a:r>
            <a:r>
              <a:rPr lang="nb-NO" sz="1300" dirty="0"/>
              <a:t> styringsmodell med enhetlig ledelse og ekstern styreleder, og den akademiske friheten som lovfestet premiss for sektoren i relasjon til muligheten for medbestemmelse. Vi har også drøftet begrepene som angitt i Hovedavtalen, </a:t>
            </a:r>
            <a:r>
              <a:rPr lang="nb-NO" sz="1300" dirty="0" err="1"/>
              <a:t>bl.a</a:t>
            </a:r>
            <a:r>
              <a:rPr lang="nb-NO" sz="1300" dirty="0"/>
              <a:t> medbestemmelse knyttet til reell innflytelse på hvordan arbeidsplassen skal organiseres og arbeidsmetodene utvikles, og medvirkning knyttet til den ansattes mulighet til å ha direkte innflytelse på sin egen arbeidssituasjon. </a:t>
            </a:r>
          </a:p>
          <a:p>
            <a:pPr fontAlgn="base"/>
            <a:r>
              <a:rPr lang="nb-NO" sz="1300" dirty="0"/>
              <a:t> </a:t>
            </a:r>
          </a:p>
          <a:p>
            <a:pPr fontAlgn="base"/>
            <a:r>
              <a:rPr lang="nb-NO" sz="1300" dirty="0"/>
              <a:t>For å få til dette er det etter prosjektgruppens vurdering viktig at institusjonen har et </a:t>
            </a:r>
            <a:r>
              <a:rPr lang="nb-NO" sz="1300" b="1" dirty="0"/>
              <a:t>«nedenfra og opp»</a:t>
            </a:r>
            <a:r>
              <a:rPr lang="nb-NO" sz="1300" dirty="0"/>
              <a:t>-perspektiv</a:t>
            </a:r>
            <a:r>
              <a:rPr lang="nb-NO" sz="1300" b="1" dirty="0"/>
              <a:t>,</a:t>
            </a:r>
            <a:r>
              <a:rPr lang="nb-NO" sz="1300" dirty="0"/>
              <a:t> herunder gitt </a:t>
            </a:r>
            <a:r>
              <a:rPr lang="nb-NO" sz="1300" dirty="0" err="1"/>
              <a:t>USNs</a:t>
            </a:r>
            <a:r>
              <a:rPr lang="nb-NO" sz="1300" dirty="0"/>
              <a:t> modell med tilsatt rektor, dekan og instituttleder og ekstern styreleder. Sektorens lovfestede rett til faglig autonomi (faglig frihet) kan utøves gjennom medbestemmelse, dog likevel slik at den må veies mot arbeidsgivers styringsrett. Ved aktivt å agere autonomt vil USN kunne gjøre plass for medbestemmelse blant annet gjennom råd og utvalg.   </a:t>
            </a:r>
          </a:p>
          <a:p>
            <a:pPr fontAlgn="base"/>
            <a:r>
              <a:rPr lang="nb-NO" sz="1300" dirty="0"/>
              <a:t> </a:t>
            </a:r>
          </a:p>
          <a:p>
            <a:r>
              <a:rPr lang="nb-NO" sz="1300" dirty="0"/>
              <a:t>Prosjektgruppens vurderinger og tilrådinger om å sette sammen råd og utvalg etter tydelige demokratiske prinsipper hviler på intensjonen om å styrke medbestemmelsen nedenfra og opp. </a:t>
            </a:r>
            <a:r>
              <a:rPr lang="nb-NO" sz="1300" i="1" dirty="0"/>
              <a:t>Ut fra arbeidsgruppens innsikt er det ikke grunnlag for å forslå endringer.</a:t>
            </a:r>
            <a:r>
              <a:rPr lang="nb-NO" sz="1300" b="1" i="1" dirty="0"/>
              <a:t>  Det er likevel områder med </a:t>
            </a:r>
            <a:r>
              <a:rPr lang="nb-NO" sz="1300" b="1" i="1" dirty="0" err="1"/>
              <a:t>forbedringspotensiale</a:t>
            </a:r>
            <a:r>
              <a:rPr lang="nb-NO" sz="1300" b="1" i="1" dirty="0"/>
              <a:t>, hvor vi bør se på følgende endringer:</a:t>
            </a:r>
            <a:endParaRPr lang="nb-NO" dirty="0"/>
          </a:p>
        </p:txBody>
      </p:sp>
      <p:sp>
        <p:nvSpPr>
          <p:cNvPr id="4" name="Plassholder for lysbildenummer 3"/>
          <p:cNvSpPr>
            <a:spLocks noGrp="1"/>
          </p:cNvSpPr>
          <p:nvPr>
            <p:ph type="sldNum" sz="quarter" idx="10"/>
          </p:nvPr>
        </p:nvSpPr>
        <p:spPr/>
        <p:txBody>
          <a:bodyPr/>
          <a:lstStyle/>
          <a:p>
            <a:fld id="{E96BC1D6-3B40-4F3B-B1CC-3527F5150C81}" type="slidenum">
              <a:rPr lang="nb-NO" smtClean="0"/>
              <a:t>10</a:t>
            </a:fld>
            <a:endParaRPr lang="nb-NO"/>
          </a:p>
        </p:txBody>
      </p:sp>
    </p:spTree>
    <p:extLst>
      <p:ext uri="{BB962C8B-B14F-4D97-AF65-F5344CB8AC3E}">
        <p14:creationId xmlns:p14="http://schemas.microsoft.com/office/powerpoint/2010/main" val="3856551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300" dirty="0"/>
              <a:t>1. </a:t>
            </a:r>
            <a:r>
              <a:rPr lang="nb-NO" sz="1300" u="sng" dirty="0"/>
              <a:t>Med medvirkning </a:t>
            </a:r>
            <a:r>
              <a:rPr lang="nb-NO" sz="1300" dirty="0"/>
              <a:t>forstår vi ansattes muligheten til å påvirke sin egen arbeidssituasjon og forhold av</a:t>
            </a:r>
          </a:p>
          <a:p>
            <a:r>
              <a:rPr lang="nb-NO" sz="1300" dirty="0"/>
              <a:t>betydning for denne.. </a:t>
            </a:r>
            <a:r>
              <a:rPr lang="nb-NO" sz="1300" u="sng" dirty="0"/>
              <a:t>Med medbestemmelse </a:t>
            </a:r>
            <a:r>
              <a:rPr lang="nb-NO" sz="1300" dirty="0"/>
              <a:t>forstås prosesser hvor de ansatte har myndighet til å være med på å treffe</a:t>
            </a:r>
          </a:p>
          <a:p>
            <a:r>
              <a:rPr lang="nb-NO" sz="1300" dirty="0"/>
              <a:t>en beslutning. </a:t>
            </a:r>
          </a:p>
        </p:txBody>
      </p:sp>
      <p:sp>
        <p:nvSpPr>
          <p:cNvPr id="4" name="Plassholder for lysbildenummer 3"/>
          <p:cNvSpPr>
            <a:spLocks noGrp="1"/>
          </p:cNvSpPr>
          <p:nvPr>
            <p:ph type="sldNum" sz="quarter" idx="10"/>
          </p:nvPr>
        </p:nvSpPr>
        <p:spPr/>
        <p:txBody>
          <a:bodyPr/>
          <a:lstStyle/>
          <a:p>
            <a:fld id="{00FC4794-27AA-4E44-AA8D-ACDBAAA9558E}" type="slidenum">
              <a:rPr lang="nb-NO" smtClean="0"/>
              <a:t>12</a:t>
            </a:fld>
            <a:endParaRPr lang="nb-NO"/>
          </a:p>
        </p:txBody>
      </p:sp>
    </p:spTree>
    <p:extLst>
      <p:ext uri="{BB962C8B-B14F-4D97-AF65-F5344CB8AC3E}">
        <p14:creationId xmlns:p14="http://schemas.microsoft.com/office/powerpoint/2010/main" val="254568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E5E6AF7-0F88-4448-99BD-1AC252BB1A7B}" type="slidenum">
              <a:rPr lang="nb-NO" smtClean="0"/>
              <a:t>13</a:t>
            </a:fld>
            <a:endParaRPr lang="nb-NO"/>
          </a:p>
        </p:txBody>
      </p:sp>
    </p:spTree>
    <p:extLst>
      <p:ext uri="{BB962C8B-B14F-4D97-AF65-F5344CB8AC3E}">
        <p14:creationId xmlns:p14="http://schemas.microsoft.com/office/powerpoint/2010/main" val="4047532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500" dirty="0"/>
              <a:t>INTRO: Medlemmene i gruppen mener tiltakslisten må betraktes som et hele. </a:t>
            </a:r>
          </a:p>
          <a:p>
            <a:endParaRPr lang="nb-NO" sz="1500" dirty="0"/>
          </a:p>
          <a:p>
            <a:r>
              <a:rPr lang="nb-NO" sz="1500" dirty="0"/>
              <a:t>5) Det er behov for bedre prosesser ved USN som sikrer involvering av de som har legitime interesser i</a:t>
            </a:r>
          </a:p>
          <a:p>
            <a:r>
              <a:rPr lang="nb-NO" sz="1500" dirty="0"/>
              <a:t>en sak. Må sikre at de som har relevante erfaringer blir trukket inn og hørt, </a:t>
            </a:r>
          </a:p>
          <a:p>
            <a:endParaRPr lang="nb-NO" sz="1500" dirty="0"/>
          </a:p>
          <a:p>
            <a:r>
              <a:rPr lang="nb-NO" sz="1500" dirty="0"/>
              <a:t>6)Opprettelse av styrer på fakultetsnivå vil alene ikke føre til økt opplevelse av medvirkning. Flertallet er av den oppfatning at å</a:t>
            </a:r>
          </a:p>
          <a:p>
            <a:r>
              <a:rPr lang="nb-NO" sz="1500" dirty="0"/>
              <a:t>opprette styrer vil bidra til nødvendig formalisering av prosesser og beslutninger og dermed mer</a:t>
            </a:r>
          </a:p>
          <a:p>
            <a:r>
              <a:rPr lang="nb-NO" sz="1500" dirty="0"/>
              <a:t>transparens og mulighet for medvirkning. Mindretallet legger særlig vekt på gruppens vurdering av at kollegial medvirkning og</a:t>
            </a:r>
          </a:p>
          <a:p>
            <a:r>
              <a:rPr lang="nb-NO" sz="1500" dirty="0"/>
              <a:t>medbestemmelse i betydelig grad handler om ledelse og hvordan prosesser rigges på ulike nivå i</a:t>
            </a:r>
          </a:p>
          <a:p>
            <a:r>
              <a:rPr lang="nb-NO" sz="1500" dirty="0"/>
              <a:t>organisasjonen.</a:t>
            </a:r>
          </a:p>
          <a:p>
            <a:endParaRPr lang="nb-NO" sz="1500" dirty="0"/>
          </a:p>
          <a:p>
            <a:r>
              <a:rPr lang="nb-NO" sz="1500" dirty="0"/>
              <a:t>7. </a:t>
            </a:r>
            <a:r>
              <a:rPr lang="nb-NO" sz="1500" u="sng" dirty="0"/>
              <a:t>Med kollegiale organ </a:t>
            </a:r>
            <a:r>
              <a:rPr lang="nb-NO" sz="1500" dirty="0"/>
              <a:t>: en gruppe sammensatt av likeverdige medlemmer som kollektivt kan</a:t>
            </a:r>
          </a:p>
          <a:p>
            <a:r>
              <a:rPr lang="nb-NO" sz="1500" dirty="0"/>
              <a:t>fatte beslutninger  for eksempel et fakultetsstyre eller instituttstyre</a:t>
            </a:r>
          </a:p>
          <a:p>
            <a:r>
              <a:rPr lang="nb-NO" sz="1500" dirty="0"/>
              <a:t>Med et </a:t>
            </a:r>
            <a:r>
              <a:rPr lang="nb-NO" sz="1500" u="sng" dirty="0"/>
              <a:t>kollegialt forum </a:t>
            </a:r>
            <a:r>
              <a:rPr lang="nb-NO" sz="1500" dirty="0"/>
              <a:t>forstår vi en møteplass for en gruppe ansatte hvor</a:t>
            </a:r>
          </a:p>
          <a:p>
            <a:r>
              <a:rPr lang="nb-NO" sz="1500" dirty="0"/>
              <a:t>møtedeltagerne  har lik rett og mulighet til å bli hørt, men hvor gruppen ikke har</a:t>
            </a:r>
          </a:p>
          <a:p>
            <a:r>
              <a:rPr lang="nb-NO" sz="1500" dirty="0"/>
              <a:t>besluttende myndighet. Slik som allmøter, Instituttråd mm.</a:t>
            </a:r>
          </a:p>
        </p:txBody>
      </p:sp>
      <p:sp>
        <p:nvSpPr>
          <p:cNvPr id="4" name="Plassholder for lysbildenummer 3"/>
          <p:cNvSpPr>
            <a:spLocks noGrp="1"/>
          </p:cNvSpPr>
          <p:nvPr>
            <p:ph type="sldNum" sz="quarter" idx="10"/>
          </p:nvPr>
        </p:nvSpPr>
        <p:spPr/>
        <p:txBody>
          <a:bodyPr/>
          <a:lstStyle/>
          <a:p>
            <a:fld id="{00FC4794-27AA-4E44-AA8D-ACDBAAA9558E}" type="slidenum">
              <a:rPr lang="nb-NO" smtClean="0"/>
              <a:t>14</a:t>
            </a:fld>
            <a:endParaRPr lang="nb-NO"/>
          </a:p>
        </p:txBody>
      </p:sp>
    </p:spTree>
    <p:extLst>
      <p:ext uri="{BB962C8B-B14F-4D97-AF65-F5344CB8AC3E}">
        <p14:creationId xmlns:p14="http://schemas.microsoft.com/office/powerpoint/2010/main" val="3609530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0FC4794-27AA-4E44-AA8D-ACDBAAA9558E}" type="slidenum">
              <a:rPr lang="nb-NO" smtClean="0"/>
              <a:t>16</a:t>
            </a:fld>
            <a:endParaRPr lang="nb-NO"/>
          </a:p>
        </p:txBody>
      </p:sp>
    </p:spTree>
    <p:extLst>
      <p:ext uri="{BB962C8B-B14F-4D97-AF65-F5344CB8AC3E}">
        <p14:creationId xmlns:p14="http://schemas.microsoft.com/office/powerpoint/2010/main" val="132641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6D9F7023-1C7D-4BBE-8F34-3A04574B862A}" type="datetimeFigureOut">
              <a:rPr lang="nb-NO" smtClean="0"/>
              <a:t>11.05.2020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479699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D9F7023-1C7D-4BBE-8F34-3A04574B862A}" type="datetimeFigureOut">
              <a:rPr lang="nb-NO" smtClean="0"/>
              <a:t>11.05.2020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62654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D9F7023-1C7D-4BBE-8F34-3A04574B862A}" type="datetimeFigureOut">
              <a:rPr lang="nb-NO" smtClean="0"/>
              <a:t>11.05.2020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73751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6D9F7023-1C7D-4BBE-8F34-3A04574B862A}" type="datetimeFigureOut">
              <a:rPr lang="nb-NO" smtClean="0"/>
              <a:t>11.05.2020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277786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6D9F7023-1C7D-4BBE-8F34-3A04574B862A}" type="datetimeFigureOut">
              <a:rPr lang="nb-NO" smtClean="0"/>
              <a:t>11.05.2020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258560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6D9F7023-1C7D-4BBE-8F34-3A04574B862A}" type="datetimeFigureOut">
              <a:rPr lang="nb-NO" smtClean="0"/>
              <a:t>11.05.2020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251762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6D9F7023-1C7D-4BBE-8F34-3A04574B862A}" type="datetimeFigureOut">
              <a:rPr lang="nb-NO" smtClean="0"/>
              <a:t>11.05.2020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423375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6D9F7023-1C7D-4BBE-8F34-3A04574B862A}" type="datetimeFigureOut">
              <a:rPr lang="nb-NO" smtClean="0"/>
              <a:t>11.05.2020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191956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6D9F7023-1C7D-4BBE-8F34-3A04574B862A}" type="datetimeFigureOut">
              <a:rPr lang="nb-NO" smtClean="0"/>
              <a:t>11.05.2020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22687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6D9F7023-1C7D-4BBE-8F34-3A04574B862A}" type="datetimeFigureOut">
              <a:rPr lang="nb-NO" smtClean="0"/>
              <a:t>11.05.2020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330466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6D9F7023-1C7D-4BBE-8F34-3A04574B862A}" type="datetimeFigureOut">
              <a:rPr lang="nb-NO" smtClean="0"/>
              <a:t>11.05.2020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88AE5F9-D7D4-4993-BD4D-FACE5FA82CC2}" type="slidenum">
              <a:rPr lang="nb-NO" smtClean="0"/>
              <a:t>‹#›</a:t>
            </a:fld>
            <a:endParaRPr lang="nb-NO"/>
          </a:p>
        </p:txBody>
      </p:sp>
    </p:spTree>
    <p:extLst>
      <p:ext uri="{BB962C8B-B14F-4D97-AF65-F5344CB8AC3E}">
        <p14:creationId xmlns:p14="http://schemas.microsoft.com/office/powerpoint/2010/main" val="136171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F7023-1C7D-4BBE-8F34-3A04574B862A}" type="datetimeFigureOut">
              <a:rPr lang="nb-NO" smtClean="0"/>
              <a:t>11.05.2020</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AE5F9-D7D4-4993-BD4D-FACE5FA82CC2}" type="slidenum">
              <a:rPr lang="nb-NO" smtClean="0"/>
              <a:t>‹#›</a:t>
            </a:fld>
            <a:endParaRPr lang="nb-NO"/>
          </a:p>
        </p:txBody>
      </p:sp>
    </p:spTree>
    <p:extLst>
      <p:ext uri="{BB962C8B-B14F-4D97-AF65-F5344CB8AC3E}">
        <p14:creationId xmlns:p14="http://schemas.microsoft.com/office/powerpoint/2010/main" val="55072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r>
              <a:rPr lang="nb-NO" dirty="0" smtClean="0"/>
              <a:t>Prosjekt Demokrati og medbestemmelse USN 2019-2020</a:t>
            </a:r>
            <a:endParaRPr lang="nb-NO" dirty="0"/>
          </a:p>
        </p:txBody>
      </p:sp>
      <p:sp>
        <p:nvSpPr>
          <p:cNvPr id="3" name="Undertittel 2"/>
          <p:cNvSpPr>
            <a:spLocks noGrp="1"/>
          </p:cNvSpPr>
          <p:nvPr>
            <p:ph type="subTitle" idx="1"/>
          </p:nvPr>
        </p:nvSpPr>
        <p:spPr/>
        <p:txBody>
          <a:bodyPr/>
          <a:lstStyle/>
          <a:p>
            <a:r>
              <a:rPr lang="nb-NO" dirty="0" smtClean="0"/>
              <a:t>Berit Bratholm</a:t>
            </a:r>
          </a:p>
          <a:p>
            <a:r>
              <a:rPr lang="nb-NO" dirty="0" smtClean="0"/>
              <a:t>29.4.2020</a:t>
            </a:r>
            <a:endParaRPr lang="nb-NO" dirty="0"/>
          </a:p>
        </p:txBody>
      </p:sp>
    </p:spTree>
    <p:extLst>
      <p:ext uri="{BB962C8B-B14F-4D97-AF65-F5344CB8AC3E}">
        <p14:creationId xmlns:p14="http://schemas.microsoft.com/office/powerpoint/2010/main" val="1053641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Konklusjon</a:t>
            </a:r>
            <a:endParaRPr lang="nb-NO" dirty="0"/>
          </a:p>
        </p:txBody>
      </p:sp>
      <p:sp>
        <p:nvSpPr>
          <p:cNvPr id="3" name="Plassholder for innhold 2"/>
          <p:cNvSpPr>
            <a:spLocks noGrp="1"/>
          </p:cNvSpPr>
          <p:nvPr>
            <p:ph idx="1"/>
          </p:nvPr>
        </p:nvSpPr>
        <p:spPr>
          <a:xfrm>
            <a:off x="2699251" y="1552354"/>
            <a:ext cx="8915400" cy="4635314"/>
          </a:xfrm>
        </p:spPr>
        <p:txBody>
          <a:bodyPr>
            <a:normAutofit fontScale="77500" lnSpcReduction="20000"/>
          </a:bodyPr>
          <a:lstStyle/>
          <a:p>
            <a:r>
              <a:rPr lang="nb-NO" dirty="0" smtClean="0"/>
              <a:t>gjeldende </a:t>
            </a:r>
            <a:r>
              <a:rPr lang="nb-NO" u="sng" dirty="0"/>
              <a:t>struktur</a:t>
            </a:r>
            <a:r>
              <a:rPr lang="nb-NO" dirty="0"/>
              <a:t> for råd, utvalg og nemnder ved USN ivaretar kravene til medbestemmelse på en hensiktsmessig måte </a:t>
            </a:r>
            <a:endParaRPr lang="nb-NO" dirty="0" smtClean="0"/>
          </a:p>
          <a:p>
            <a:r>
              <a:rPr lang="nb-NO" dirty="0"/>
              <a:t>Viktig at institusjonen har et «nedenfra og opp»-</a:t>
            </a:r>
            <a:r>
              <a:rPr lang="nb-NO" dirty="0" smtClean="0"/>
              <a:t>perspektiv i råd og utvalg for at ansatte skal få mulighet til direkte innflytelse på egen arbeidssituasjon</a:t>
            </a:r>
          </a:p>
          <a:p>
            <a:endParaRPr lang="nb-NO" dirty="0" smtClean="0"/>
          </a:p>
          <a:p>
            <a:pPr marL="0" indent="0">
              <a:buNone/>
            </a:pPr>
            <a:r>
              <a:rPr lang="nb-NO" b="1" dirty="0" smtClean="0"/>
              <a:t>Forbedringer:</a:t>
            </a:r>
          </a:p>
          <a:p>
            <a:r>
              <a:rPr lang="nb-NO" dirty="0" smtClean="0"/>
              <a:t>Forbedring av informasjon </a:t>
            </a:r>
            <a:r>
              <a:rPr lang="nb-NO" dirty="0"/>
              <a:t>og transparente prosesser rundt oppnevning av medlemmer, arbeid i det enkelte organ og informasjon om </a:t>
            </a:r>
            <a:r>
              <a:rPr lang="nb-NO" dirty="0" smtClean="0"/>
              <a:t>beslutningene</a:t>
            </a:r>
          </a:p>
          <a:p>
            <a:r>
              <a:rPr lang="nb-NO" dirty="0" smtClean="0"/>
              <a:t>student-</a:t>
            </a:r>
            <a:r>
              <a:rPr lang="nb-NO" dirty="0"/>
              <a:t>/stipendiatandelen bør økes for også å sikres deres mulighet til medbestemmelse på relevante områder</a:t>
            </a:r>
            <a:r>
              <a:rPr lang="nb-NO" b="1" dirty="0"/>
              <a:t> </a:t>
            </a:r>
            <a:endParaRPr lang="nb-NO" b="1" dirty="0" smtClean="0"/>
          </a:p>
          <a:p>
            <a:r>
              <a:rPr lang="nb-NO" dirty="0" smtClean="0"/>
              <a:t>Etter inspirasjon </a:t>
            </a:r>
            <a:r>
              <a:rPr lang="nb-NO" dirty="0"/>
              <a:t>fra NTNU bør </a:t>
            </a:r>
            <a:r>
              <a:rPr lang="nb-NO" dirty="0" smtClean="0"/>
              <a:t>USN igangsette </a:t>
            </a:r>
            <a:r>
              <a:rPr lang="nb-NO" dirty="0"/>
              <a:t>et arbeid med utforming av nettsider og helhetlig informasjon om råd, utvalg og nemnder ved </a:t>
            </a:r>
            <a:r>
              <a:rPr lang="nb-NO" dirty="0" smtClean="0"/>
              <a:t>USN</a:t>
            </a:r>
          </a:p>
          <a:p>
            <a:r>
              <a:rPr lang="nb-NO" dirty="0" err="1" smtClean="0"/>
              <a:t>Standarisering</a:t>
            </a:r>
            <a:r>
              <a:rPr lang="nb-NO" dirty="0" smtClean="0"/>
              <a:t> og harmonisering av bruk av maler og sekretariatfunksjon </a:t>
            </a:r>
          </a:p>
          <a:p>
            <a:r>
              <a:rPr lang="nb-NO" dirty="0" smtClean="0"/>
              <a:t>Økt bruk av høringer</a:t>
            </a:r>
          </a:p>
          <a:p>
            <a:endParaRPr lang="nb-NO" dirty="0"/>
          </a:p>
          <a:p>
            <a:endParaRPr lang="nb-NO" dirty="0"/>
          </a:p>
        </p:txBody>
      </p:sp>
    </p:spTree>
    <p:extLst>
      <p:ext uri="{BB962C8B-B14F-4D97-AF65-F5344CB8AC3E}">
        <p14:creationId xmlns:p14="http://schemas.microsoft.com/office/powerpoint/2010/main" val="36847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Prosjekt 3- medvirkning i linje og kollegiale organ- </a:t>
            </a:r>
            <a:br>
              <a:rPr lang="nb-NO" dirty="0" smtClean="0"/>
            </a:br>
            <a:r>
              <a:rPr lang="nb-NO" sz="3100" dirty="0" smtClean="0"/>
              <a:t>v/Anne W. Norstrand</a:t>
            </a:r>
            <a:endParaRPr lang="nb-NO" sz="3100" dirty="0"/>
          </a:p>
        </p:txBody>
      </p:sp>
      <p:sp>
        <p:nvSpPr>
          <p:cNvPr id="3" name="Plassholder for innhold 2"/>
          <p:cNvSpPr>
            <a:spLocks noGrp="1"/>
          </p:cNvSpPr>
          <p:nvPr>
            <p:ph idx="1"/>
          </p:nvPr>
        </p:nvSpPr>
        <p:spPr/>
        <p:txBody>
          <a:bodyPr/>
          <a:lstStyle/>
          <a:p>
            <a:r>
              <a:rPr lang="nb-NO" dirty="0" smtClean="0"/>
              <a:t>Lederutviklingsprogram :Opplæring i Hovedavtalens prinsipper om medbestemmelse og medvirkning </a:t>
            </a:r>
            <a:r>
              <a:rPr lang="nb-NO" dirty="0" smtClean="0">
                <a:solidFill>
                  <a:srgbClr val="FF0000"/>
                </a:solidFill>
              </a:rPr>
              <a:t>( ikke bare hovedavtalen)</a:t>
            </a:r>
          </a:p>
          <a:p>
            <a:endParaRPr lang="nb-NO" dirty="0"/>
          </a:p>
          <a:p>
            <a:r>
              <a:rPr lang="nb-NO" dirty="0" smtClean="0"/>
              <a:t>Innføring av fakultetsstyrer som strategiske organ</a:t>
            </a:r>
          </a:p>
          <a:p>
            <a:endParaRPr lang="nb-NO" dirty="0"/>
          </a:p>
          <a:p>
            <a:r>
              <a:rPr lang="nb-NO" dirty="0" smtClean="0"/>
              <a:t>Innføring av kollegiale medvirkningsorgan på institutter?</a:t>
            </a:r>
            <a:endParaRPr lang="nb-NO" dirty="0"/>
          </a:p>
        </p:txBody>
      </p:sp>
    </p:spTree>
    <p:extLst>
      <p:ext uri="{BB962C8B-B14F-4D97-AF65-F5344CB8AC3E}">
        <p14:creationId xmlns:p14="http://schemas.microsoft.com/office/powerpoint/2010/main" val="1527504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Problemstillinger fra  delprosjekt 3</a:t>
            </a:r>
            <a:endParaRPr lang="nb-NO" dirty="0"/>
          </a:p>
        </p:txBody>
      </p:sp>
      <p:sp>
        <p:nvSpPr>
          <p:cNvPr id="3" name="Plassholder for innhold 2"/>
          <p:cNvSpPr>
            <a:spLocks noGrp="1"/>
          </p:cNvSpPr>
          <p:nvPr>
            <p:ph idx="1"/>
          </p:nvPr>
        </p:nvSpPr>
        <p:spPr/>
        <p:txBody>
          <a:bodyPr>
            <a:normAutofit/>
          </a:bodyPr>
          <a:lstStyle/>
          <a:p>
            <a:pPr marL="0" indent="0">
              <a:buNone/>
            </a:pPr>
            <a:r>
              <a:rPr lang="nb-NO" dirty="0" smtClean="0"/>
              <a:t>1. Definisjonsproblematikk:</a:t>
            </a:r>
          </a:p>
          <a:p>
            <a:pPr lvl="1"/>
            <a:r>
              <a:rPr lang="nb-NO" dirty="0" smtClean="0"/>
              <a:t>Sondering mellom begrepene medvirkning  og medbestemmelse</a:t>
            </a:r>
          </a:p>
          <a:p>
            <a:pPr lvl="1"/>
            <a:endParaRPr lang="nb-NO" dirty="0" smtClean="0"/>
          </a:p>
          <a:p>
            <a:pPr marL="0" indent="0">
              <a:buNone/>
            </a:pPr>
            <a:r>
              <a:rPr lang="nb-NO" dirty="0" smtClean="0"/>
              <a:t>2. Nivåproblematikk</a:t>
            </a:r>
          </a:p>
          <a:p>
            <a:pPr lvl="1"/>
            <a:r>
              <a:rPr lang="nb-NO" dirty="0" smtClean="0"/>
              <a:t>Forhold som angår arbeidshverdag og arbeidssituasjon i det daglige (operativt)</a:t>
            </a:r>
            <a:endParaRPr lang="nb-NO" dirty="0"/>
          </a:p>
          <a:p>
            <a:pPr lvl="1"/>
            <a:r>
              <a:rPr lang="nb-NO" dirty="0" smtClean="0"/>
              <a:t>«De store spørsmål»  (strategi, planer, policy, rammevilkår)</a:t>
            </a:r>
          </a:p>
          <a:p>
            <a:pPr lvl="1"/>
            <a:endParaRPr lang="nb-NO" dirty="0" smtClean="0"/>
          </a:p>
          <a:p>
            <a:pPr marL="0" indent="0">
              <a:buNone/>
            </a:pPr>
            <a:r>
              <a:rPr lang="nb-NO" dirty="0" smtClean="0"/>
              <a:t>3. Involvering av fagmiljøene direkte </a:t>
            </a:r>
            <a:r>
              <a:rPr lang="nb-NO" dirty="0" err="1" smtClean="0"/>
              <a:t>vs</a:t>
            </a:r>
            <a:r>
              <a:rPr lang="nb-NO" dirty="0" smtClean="0"/>
              <a:t> involvering gjennom </a:t>
            </a:r>
            <a:r>
              <a:rPr lang="nb-NO" dirty="0" err="1" smtClean="0"/>
              <a:t>tillitsvalgtsapparatet</a:t>
            </a:r>
            <a:endParaRPr lang="nb-NO" dirty="0" smtClean="0"/>
          </a:p>
          <a:p>
            <a:endParaRPr lang="nb-NO" dirty="0"/>
          </a:p>
          <a:p>
            <a:endParaRPr lang="nb-NO" dirty="0" smtClean="0"/>
          </a:p>
          <a:p>
            <a:pPr lvl="1"/>
            <a:endParaRPr lang="nb-NO" dirty="0"/>
          </a:p>
        </p:txBody>
      </p:sp>
      <p:sp>
        <p:nvSpPr>
          <p:cNvPr id="4" name="Plassholder for dato 3"/>
          <p:cNvSpPr>
            <a:spLocks noGrp="1"/>
          </p:cNvSpPr>
          <p:nvPr>
            <p:ph type="dt" sz="half" idx="10"/>
          </p:nvPr>
        </p:nvSpPr>
        <p:spPr/>
        <p:txBody>
          <a:bodyPr/>
          <a:lstStyle/>
          <a:p>
            <a:fld id="{D1AF3A42-6A4E-1F47-BEF9-20A0978B421A}" type="datetime1">
              <a:rPr lang="nb-NO" smtClean="0"/>
              <a:t>11.05.2020</a:t>
            </a:fld>
            <a:endParaRPr lang="nb-NO"/>
          </a:p>
        </p:txBody>
      </p:sp>
      <p:sp>
        <p:nvSpPr>
          <p:cNvPr id="5" name="Plassholder for lysbildenummer 4"/>
          <p:cNvSpPr>
            <a:spLocks noGrp="1"/>
          </p:cNvSpPr>
          <p:nvPr>
            <p:ph type="sldNum" sz="quarter" idx="12"/>
          </p:nvPr>
        </p:nvSpPr>
        <p:spPr>
          <a:xfrm>
            <a:off x="8610600" y="6356349"/>
            <a:ext cx="2743200" cy="365125"/>
          </a:xfrm>
        </p:spPr>
        <p:txBody>
          <a:bodyPr/>
          <a:lstStyle/>
          <a:p>
            <a:fld id="{28385D78-4187-AD4C-B928-A8579EE9A756}" type="slidenum">
              <a:rPr lang="nb-NO" smtClean="0"/>
              <a:t>12</a:t>
            </a:fld>
            <a:endParaRPr lang="nb-NO"/>
          </a:p>
        </p:txBody>
      </p:sp>
    </p:spTree>
    <p:extLst>
      <p:ext uri="{BB962C8B-B14F-4D97-AF65-F5344CB8AC3E}">
        <p14:creationId xmlns:p14="http://schemas.microsoft.com/office/powerpoint/2010/main" val="1145642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Gruppens vurderinger</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a:t>Viktig å styrke informasjon, </a:t>
            </a:r>
            <a:r>
              <a:rPr lang="nb-NO" dirty="0" smtClean="0"/>
              <a:t>transparens og forutsigbarhet i beslutningsprosesser, </a:t>
            </a:r>
            <a:r>
              <a:rPr lang="nb-NO" dirty="0"/>
              <a:t>prosess-arkitektur, organisatoriske forutsetninger, ledelse og </a:t>
            </a:r>
            <a:r>
              <a:rPr lang="nb-NO" dirty="0" smtClean="0"/>
              <a:t>kultur som fremmer medvirkning</a:t>
            </a:r>
          </a:p>
          <a:p>
            <a:endParaRPr lang="nb-NO" dirty="0"/>
          </a:p>
          <a:p>
            <a:r>
              <a:rPr lang="nb-NO" dirty="0" smtClean="0"/>
              <a:t>Styrer eller ikke styrer på fakultetsnivå kanskje ikke det aller viktigste spørsmålet når det gjelder medvirkning og medbestemmelse</a:t>
            </a:r>
          </a:p>
          <a:p>
            <a:endParaRPr lang="nb-NO" dirty="0"/>
          </a:p>
          <a:p>
            <a:r>
              <a:rPr lang="nb-NO" dirty="0" smtClean="0"/>
              <a:t>Medlemmene i delprosjekter er delt i synet på fakultetsstyrer</a:t>
            </a:r>
          </a:p>
          <a:p>
            <a:pPr lvl="1"/>
            <a:r>
              <a:rPr lang="nb-NO" dirty="0" smtClean="0"/>
              <a:t>Et flertall mener det kan være et godt virkemiddel for å styrke medvirkning og medbestemmelse</a:t>
            </a:r>
          </a:p>
          <a:p>
            <a:pPr lvl="1"/>
            <a:r>
              <a:rPr lang="nb-NO" dirty="0" smtClean="0"/>
              <a:t>Et mindretall ønsker ikke fakultetsstyrer, men peker på andre faktorer som viktigere</a:t>
            </a:r>
          </a:p>
          <a:p>
            <a:pPr lvl="1"/>
            <a:endParaRPr lang="nb-NO" dirty="0"/>
          </a:p>
          <a:p>
            <a:endParaRPr lang="nb-NO" dirty="0"/>
          </a:p>
          <a:p>
            <a:endParaRPr lang="nb-NO" dirty="0" smtClean="0"/>
          </a:p>
          <a:p>
            <a:endParaRPr lang="nb-NO" dirty="0"/>
          </a:p>
          <a:p>
            <a:endParaRPr lang="nb-NO" dirty="0"/>
          </a:p>
        </p:txBody>
      </p:sp>
      <p:sp>
        <p:nvSpPr>
          <p:cNvPr id="4" name="Plassholder for dato 3"/>
          <p:cNvSpPr>
            <a:spLocks noGrp="1"/>
          </p:cNvSpPr>
          <p:nvPr>
            <p:ph type="dt" sz="half" idx="10"/>
          </p:nvPr>
        </p:nvSpPr>
        <p:spPr/>
        <p:txBody>
          <a:bodyPr/>
          <a:lstStyle/>
          <a:p>
            <a:fld id="{D1AF3A42-6A4E-1F47-BEF9-20A0978B421A}" type="datetime1">
              <a:rPr lang="nb-NO" smtClean="0"/>
              <a:t>11.05.2020</a:t>
            </a:fld>
            <a:endParaRPr lang="nb-NO"/>
          </a:p>
        </p:txBody>
      </p:sp>
      <p:sp>
        <p:nvSpPr>
          <p:cNvPr id="5" name="Plassholder for lysbildenummer 4"/>
          <p:cNvSpPr>
            <a:spLocks noGrp="1"/>
          </p:cNvSpPr>
          <p:nvPr>
            <p:ph type="sldNum" sz="quarter" idx="12"/>
          </p:nvPr>
        </p:nvSpPr>
        <p:spPr/>
        <p:txBody>
          <a:bodyPr/>
          <a:lstStyle/>
          <a:p>
            <a:fld id="{28385D78-4187-AD4C-B928-A8579EE9A756}" type="slidenum">
              <a:rPr lang="nb-NO" smtClean="0"/>
              <a:t>13</a:t>
            </a:fld>
            <a:endParaRPr lang="nb-NO"/>
          </a:p>
        </p:txBody>
      </p:sp>
    </p:spTree>
    <p:extLst>
      <p:ext uri="{BB962C8B-B14F-4D97-AF65-F5344CB8AC3E}">
        <p14:creationId xmlns:p14="http://schemas.microsoft.com/office/powerpoint/2010/main" val="3476430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FORSLAG – tiltak- delprosjekt 3</a:t>
            </a:r>
            <a:endParaRPr lang="nb-NO" dirty="0"/>
          </a:p>
        </p:txBody>
      </p:sp>
      <p:sp>
        <p:nvSpPr>
          <p:cNvPr id="3" name="Plassholder for innhold 2"/>
          <p:cNvSpPr>
            <a:spLocks noGrp="1"/>
          </p:cNvSpPr>
          <p:nvPr>
            <p:ph idx="1"/>
          </p:nvPr>
        </p:nvSpPr>
        <p:spPr/>
        <p:txBody>
          <a:bodyPr>
            <a:normAutofit fontScale="77500" lnSpcReduction="20000"/>
          </a:bodyPr>
          <a:lstStyle/>
          <a:p>
            <a:pPr marL="514350" lvl="0" indent="-514350">
              <a:buFont typeface="+mj-lt"/>
              <a:buAutoNum type="arabicPeriod"/>
            </a:pPr>
            <a:r>
              <a:rPr lang="nb-NO" dirty="0"/>
              <a:t>Å fremme kollegiale medvirkning og styrking av “</a:t>
            </a:r>
            <a:r>
              <a:rPr lang="nb-NO" dirty="0" err="1"/>
              <a:t>bottom</a:t>
            </a:r>
            <a:r>
              <a:rPr lang="nb-NO" dirty="0"/>
              <a:t> up”-prosesser bør inngå som et premiss i den igangsatte </a:t>
            </a:r>
            <a:r>
              <a:rPr lang="nb-NO" dirty="0" smtClean="0"/>
              <a:t>demokrati-prosessen</a:t>
            </a:r>
            <a:endParaRPr lang="nb-NO" dirty="0"/>
          </a:p>
          <a:p>
            <a:pPr marL="514350" lvl="0" indent="-514350">
              <a:buFont typeface="+mj-lt"/>
              <a:buAutoNum type="arabicPeriod"/>
            </a:pPr>
            <a:r>
              <a:rPr lang="nb-NO" dirty="0"/>
              <a:t>Medvirkning bør inngå som sentralt mål og tema i lederutviklingen ved USN</a:t>
            </a:r>
          </a:p>
          <a:p>
            <a:pPr marL="514350" lvl="0" indent="-514350">
              <a:buFont typeface="+mj-lt"/>
              <a:buAutoNum type="arabicPeriod"/>
            </a:pPr>
            <a:r>
              <a:rPr lang="nb-NO" dirty="0"/>
              <a:t>Det bør utvikles en forpliktene plattform for ledelse ved USN som tydeliggjør verdier og forventninger til ledere på alle nivåer</a:t>
            </a:r>
          </a:p>
          <a:p>
            <a:pPr marL="514350" lvl="0" indent="-514350">
              <a:buFont typeface="+mj-lt"/>
              <a:buAutoNum type="arabicPeriod"/>
            </a:pPr>
            <a:r>
              <a:rPr lang="nb-NO" dirty="0"/>
              <a:t>Det bør utvikles bedre kanaler, systemer og rutiner for intern informasjon og kommunikasjon</a:t>
            </a:r>
          </a:p>
          <a:p>
            <a:pPr marL="514350" lvl="0" indent="-514350">
              <a:buFont typeface="+mj-lt"/>
              <a:buAutoNum type="arabicPeriod"/>
            </a:pPr>
            <a:r>
              <a:rPr lang="nb-NO" dirty="0"/>
              <a:t>Utvikle et system og etablere en kultur for bedre prosess-styring og prosessdesign </a:t>
            </a:r>
          </a:p>
          <a:p>
            <a:pPr marL="514350" lvl="0" indent="-514350">
              <a:buFont typeface="+mj-lt"/>
              <a:buAutoNum type="arabicPeriod"/>
            </a:pPr>
            <a:r>
              <a:rPr lang="nb-NO" u="sng" dirty="0"/>
              <a:t>Et flertall</a:t>
            </a:r>
            <a:r>
              <a:rPr lang="nb-NO" dirty="0"/>
              <a:t> mener det bør etableres styrer som strategiske organ på fakultetsnivå, </a:t>
            </a:r>
            <a:r>
              <a:rPr lang="nb-NO" dirty="0" smtClean="0"/>
              <a:t/>
            </a:r>
            <a:br>
              <a:rPr lang="nb-NO" dirty="0" smtClean="0"/>
            </a:br>
            <a:r>
              <a:rPr lang="nb-NO" dirty="0" smtClean="0"/>
              <a:t>et </a:t>
            </a:r>
            <a:r>
              <a:rPr lang="nb-NO" u="sng" dirty="0"/>
              <a:t>mindretal</a:t>
            </a:r>
            <a:r>
              <a:rPr lang="nb-NO" dirty="0"/>
              <a:t>l mener styrket medvirkning og medbestemmelse kan oppnås uten et slikt nytt organ</a:t>
            </a:r>
          </a:p>
          <a:p>
            <a:pPr marL="514350" lvl="0" indent="-514350">
              <a:buFont typeface="+mj-lt"/>
              <a:buAutoNum type="arabicPeriod"/>
            </a:pPr>
            <a:r>
              <a:rPr lang="nb-NO" dirty="0"/>
              <a:t>Det bør opprettes formaliserte kollegiale medvirkningsforum på nivå 3 eller 4. </a:t>
            </a:r>
          </a:p>
          <a:p>
            <a:pPr marL="514350" indent="-514350">
              <a:buFont typeface="+mj-lt"/>
              <a:buAutoNum type="arabicPeriod"/>
            </a:pPr>
            <a:endParaRPr lang="nb-NO" dirty="0"/>
          </a:p>
        </p:txBody>
      </p:sp>
      <p:sp>
        <p:nvSpPr>
          <p:cNvPr id="4" name="Plassholder for dato 3"/>
          <p:cNvSpPr>
            <a:spLocks noGrp="1"/>
          </p:cNvSpPr>
          <p:nvPr>
            <p:ph type="dt" sz="half" idx="10"/>
          </p:nvPr>
        </p:nvSpPr>
        <p:spPr/>
        <p:txBody>
          <a:bodyPr/>
          <a:lstStyle/>
          <a:p>
            <a:fld id="{D1AF3A42-6A4E-1F47-BEF9-20A0978B421A}" type="datetime1">
              <a:rPr lang="nb-NO" smtClean="0"/>
              <a:t>11.05.2020</a:t>
            </a:fld>
            <a:endParaRPr lang="nb-NO"/>
          </a:p>
        </p:txBody>
      </p:sp>
      <p:sp>
        <p:nvSpPr>
          <p:cNvPr id="5" name="Plassholder for lysbildenummer 4"/>
          <p:cNvSpPr>
            <a:spLocks noGrp="1"/>
          </p:cNvSpPr>
          <p:nvPr>
            <p:ph type="sldNum" sz="quarter" idx="12"/>
          </p:nvPr>
        </p:nvSpPr>
        <p:spPr/>
        <p:txBody>
          <a:bodyPr/>
          <a:lstStyle/>
          <a:p>
            <a:fld id="{28385D78-4187-AD4C-B928-A8579EE9A756}" type="slidenum">
              <a:rPr lang="nb-NO" smtClean="0"/>
              <a:t>14</a:t>
            </a:fld>
            <a:endParaRPr lang="nb-NO"/>
          </a:p>
        </p:txBody>
      </p:sp>
    </p:spTree>
    <p:extLst>
      <p:ext uri="{BB962C8B-B14F-4D97-AF65-F5344CB8AC3E}">
        <p14:creationId xmlns:p14="http://schemas.microsoft.com/office/powerpoint/2010/main" val="1636169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Kollegiale organ- med vekt på fakultetsstyrer</a:t>
            </a:r>
          </a:p>
        </p:txBody>
      </p:sp>
      <p:sp>
        <p:nvSpPr>
          <p:cNvPr id="3" name="Plassholder for innhold 2"/>
          <p:cNvSpPr>
            <a:spLocks noGrp="1"/>
          </p:cNvSpPr>
          <p:nvPr>
            <p:ph idx="1"/>
          </p:nvPr>
        </p:nvSpPr>
        <p:spPr/>
        <p:txBody>
          <a:bodyPr>
            <a:normAutofit/>
          </a:bodyPr>
          <a:lstStyle/>
          <a:p>
            <a:r>
              <a:rPr lang="nb-NO" dirty="0" smtClean="0"/>
              <a:t>Fakultetsstyrer </a:t>
            </a:r>
            <a:r>
              <a:rPr lang="nb-NO" dirty="0"/>
              <a:t>skal være styrer med </a:t>
            </a:r>
            <a:r>
              <a:rPr lang="nb-NO" dirty="0" smtClean="0"/>
              <a:t>reell </a:t>
            </a:r>
            <a:r>
              <a:rPr lang="nb-NO" dirty="0"/>
              <a:t>beslutningsmyndighet (ikke rådgivende organ). </a:t>
            </a:r>
          </a:p>
          <a:p>
            <a:r>
              <a:rPr lang="nb-NO" dirty="0" smtClean="0"/>
              <a:t>Sammensetning: Studenter, ansatte, eksterne, dekan. </a:t>
            </a:r>
            <a:r>
              <a:rPr lang="nb-NO" dirty="0" err="1" smtClean="0"/>
              <a:t>Ref</a:t>
            </a:r>
            <a:r>
              <a:rPr lang="nb-NO" dirty="0" smtClean="0"/>
              <a:t> Oslo Met: 4 eksterne, 4 interne valgt av ansatte, 3 studenter. Dekan leder. </a:t>
            </a:r>
          </a:p>
          <a:p>
            <a:r>
              <a:rPr lang="nb-NO" dirty="0" smtClean="0"/>
              <a:t>Oppgaver: Kontroll </a:t>
            </a:r>
            <a:r>
              <a:rPr lang="nb-NO" dirty="0"/>
              <a:t>med og </a:t>
            </a:r>
            <a:r>
              <a:rPr lang="nb-NO" dirty="0" smtClean="0"/>
              <a:t>godkjenner budsjett</a:t>
            </a:r>
            <a:r>
              <a:rPr lang="nb-NO" dirty="0"/>
              <a:t>, studieportefølje, strategi og visjon. </a:t>
            </a:r>
            <a:r>
              <a:rPr lang="nb-NO" dirty="0" smtClean="0"/>
              <a:t>Styret </a:t>
            </a:r>
            <a:r>
              <a:rPr lang="nb-NO" dirty="0"/>
              <a:t>bør kunne ta opp saker på eget initiativ. </a:t>
            </a:r>
            <a:endParaRPr lang="nb-NO" dirty="0" smtClean="0"/>
          </a:p>
          <a:p>
            <a:r>
              <a:rPr lang="nb-NO" dirty="0" smtClean="0"/>
              <a:t>Fakultetsstyrer </a:t>
            </a:r>
            <a:r>
              <a:rPr lang="nb-NO" dirty="0"/>
              <a:t>vil gi USN en struktur som ligner tilsvarende institusjoner. </a:t>
            </a:r>
          </a:p>
          <a:p>
            <a:endParaRPr lang="nb-NO" dirty="0"/>
          </a:p>
          <a:p>
            <a:endParaRPr lang="nb-NO" dirty="0"/>
          </a:p>
        </p:txBody>
      </p:sp>
    </p:spTree>
    <p:extLst>
      <p:ext uri="{BB962C8B-B14F-4D97-AF65-F5344CB8AC3E}">
        <p14:creationId xmlns:p14="http://schemas.microsoft.com/office/powerpoint/2010/main" val="4254420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Argumenter for/mot</a:t>
            </a:r>
            <a:endParaRPr lang="nb-NO" dirty="0"/>
          </a:p>
        </p:txBody>
      </p:sp>
      <p:sp>
        <p:nvSpPr>
          <p:cNvPr id="3" name="Plassholder for innhold 2"/>
          <p:cNvSpPr>
            <a:spLocks noGrp="1"/>
          </p:cNvSpPr>
          <p:nvPr>
            <p:ph idx="1"/>
          </p:nvPr>
        </p:nvSpPr>
        <p:spPr/>
        <p:txBody>
          <a:bodyPr>
            <a:normAutofit fontScale="92500" lnSpcReduction="20000"/>
          </a:bodyPr>
          <a:lstStyle/>
          <a:p>
            <a:r>
              <a:rPr lang="nb-NO" dirty="0" smtClean="0"/>
              <a:t>Fakultetsstyrer </a:t>
            </a:r>
            <a:r>
              <a:rPr lang="nb-NO" dirty="0"/>
              <a:t>vil medføre mer åpenhet i diskusjon, vurderinger og beslutninger i og med de sikrer en bredere deltakelse av representanter utenom fakultetets ledergrupper. </a:t>
            </a:r>
          </a:p>
          <a:p>
            <a:r>
              <a:rPr lang="nb-NO" dirty="0" smtClean="0"/>
              <a:t>Fakultetsstyrer </a:t>
            </a:r>
            <a:r>
              <a:rPr lang="nb-NO" dirty="0"/>
              <a:t>vil være en motvekt til </a:t>
            </a:r>
            <a:r>
              <a:rPr lang="nb-NO" dirty="0" smtClean="0"/>
              <a:t>dekan/ledergrupper. De </a:t>
            </a:r>
            <a:r>
              <a:rPr lang="nb-NO" dirty="0"/>
              <a:t>vil også sikre rullering ved valg og nye representanter jevnlig slik at nye stemmer kommer inn og blir hørt. </a:t>
            </a:r>
          </a:p>
          <a:p>
            <a:r>
              <a:rPr lang="nb-NO" dirty="0" smtClean="0"/>
              <a:t>Fakultetsstyrer </a:t>
            </a:r>
            <a:r>
              <a:rPr lang="nb-NO" dirty="0"/>
              <a:t>vil sikre grundighet og transparent i saksbehandlingsprosesser på fakultetsnivå. Det blir lettere å se </a:t>
            </a:r>
            <a:r>
              <a:rPr lang="nb-NO" dirty="0" smtClean="0"/>
              <a:t>og </a:t>
            </a:r>
            <a:r>
              <a:rPr lang="nb-NO" dirty="0"/>
              <a:t>skjønne grunnlaget for avgjørelser. </a:t>
            </a:r>
          </a:p>
          <a:p>
            <a:r>
              <a:rPr lang="nb-NO" dirty="0" smtClean="0"/>
              <a:t>Fakultetsstyrer </a:t>
            </a:r>
            <a:r>
              <a:rPr lang="nb-NO" dirty="0"/>
              <a:t>vil sikre at også kontroversielle og vanskelige avgjørelser får mer legitimitet. </a:t>
            </a:r>
          </a:p>
          <a:p>
            <a:r>
              <a:rPr lang="nb-NO" dirty="0" smtClean="0"/>
              <a:t>Fakultetsstyrer </a:t>
            </a:r>
            <a:r>
              <a:rPr lang="nb-NO" dirty="0"/>
              <a:t>vil kunne være en «</a:t>
            </a:r>
            <a:r>
              <a:rPr lang="nb-NO" dirty="0" smtClean="0"/>
              <a:t>vaktbikkje</a:t>
            </a:r>
            <a:r>
              <a:rPr lang="nb-NO" dirty="0"/>
              <a:t>» for dårlige og dårlig begrunnede avgjørelser. </a:t>
            </a:r>
          </a:p>
          <a:p>
            <a:endParaRPr lang="nb-NO" dirty="0"/>
          </a:p>
        </p:txBody>
      </p:sp>
    </p:spTree>
    <p:extLst>
      <p:ext uri="{BB962C8B-B14F-4D97-AF65-F5344CB8AC3E}">
        <p14:creationId xmlns:p14="http://schemas.microsoft.com/office/powerpoint/2010/main" val="1657529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Fakultetsstyrer kan fungere uten innhold, beslutningsmyndighet</a:t>
            </a:r>
          </a:p>
          <a:p>
            <a:r>
              <a:rPr lang="nb-NO" dirty="0"/>
              <a:t>Fakultetsstyrer </a:t>
            </a:r>
            <a:r>
              <a:rPr lang="nb-NO" dirty="0" smtClean="0"/>
              <a:t>kan fungere som et skinndemokratisk beslutningsorgan</a:t>
            </a:r>
            <a:endParaRPr lang="nb-NO" dirty="0"/>
          </a:p>
          <a:p>
            <a:r>
              <a:rPr lang="nb-NO" dirty="0"/>
              <a:t>Fakultetsstyrer </a:t>
            </a:r>
            <a:r>
              <a:rPr lang="nb-NO" dirty="0" smtClean="0"/>
              <a:t>kan være kostnadsdrivende, vil forlenge beslutningsprosesser som krever raske beslutninger</a:t>
            </a:r>
            <a:endParaRPr lang="nb-NO" dirty="0"/>
          </a:p>
        </p:txBody>
      </p:sp>
    </p:spTree>
    <p:extLst>
      <p:ext uri="{BB962C8B-B14F-4D97-AF65-F5344CB8AC3E}">
        <p14:creationId xmlns:p14="http://schemas.microsoft.com/office/powerpoint/2010/main" val="41640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Videre prosess</a:t>
            </a:r>
            <a:endParaRPr lang="nb-NO" dirty="0"/>
          </a:p>
        </p:txBody>
      </p:sp>
      <p:sp>
        <p:nvSpPr>
          <p:cNvPr id="3" name="Plassholder for innhold 2"/>
          <p:cNvSpPr>
            <a:spLocks noGrp="1"/>
          </p:cNvSpPr>
          <p:nvPr>
            <p:ph idx="1"/>
          </p:nvPr>
        </p:nvSpPr>
        <p:spPr/>
        <p:txBody>
          <a:bodyPr/>
          <a:lstStyle/>
          <a:p>
            <a:r>
              <a:rPr lang="nb-NO" dirty="0" smtClean="0"/>
              <a:t>Forskerforbundet ber om innspill i den videre prosessen i høringsrunden fram til 10.8. Endelig høringsfrist til ledelsen er 15.9</a:t>
            </a:r>
          </a:p>
          <a:p>
            <a:endParaRPr lang="nb-NO" dirty="0"/>
          </a:p>
          <a:p>
            <a:r>
              <a:rPr lang="nb-NO" dirty="0" smtClean="0"/>
              <a:t>Vi vil bestrebe oss på et bredt samarbeid, god forankring i dette arbeidet internt, med øvrige fagforeninger ved USN og nasjonalt.</a:t>
            </a:r>
            <a:endParaRPr lang="nb-NO" dirty="0"/>
          </a:p>
        </p:txBody>
      </p:sp>
    </p:spTree>
    <p:extLst>
      <p:ext uri="{BB962C8B-B14F-4D97-AF65-F5344CB8AC3E}">
        <p14:creationId xmlns:p14="http://schemas.microsoft.com/office/powerpoint/2010/main" val="17936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Arbeidets gang</a:t>
            </a:r>
            <a:endParaRPr lang="nb-NO" dirty="0"/>
          </a:p>
        </p:txBody>
      </p:sp>
      <p:sp>
        <p:nvSpPr>
          <p:cNvPr id="3" name="Plassholder for innhold 2"/>
          <p:cNvSpPr>
            <a:spLocks noGrp="1"/>
          </p:cNvSpPr>
          <p:nvPr>
            <p:ph idx="1"/>
          </p:nvPr>
        </p:nvSpPr>
        <p:spPr/>
        <p:txBody>
          <a:bodyPr/>
          <a:lstStyle/>
          <a:p>
            <a:r>
              <a:rPr lang="nb-NO" dirty="0" smtClean="0"/>
              <a:t>Oppstart</a:t>
            </a:r>
          </a:p>
          <a:p>
            <a:r>
              <a:rPr lang="nb-NO" dirty="0" smtClean="0"/>
              <a:t>Møtets formål</a:t>
            </a:r>
          </a:p>
          <a:p>
            <a:r>
              <a:rPr lang="nb-NO" dirty="0" smtClean="0"/>
              <a:t>Møtets struktur</a:t>
            </a:r>
          </a:p>
          <a:p>
            <a:r>
              <a:rPr lang="nb-NO" dirty="0" smtClean="0"/>
              <a:t>Arbeidets videre framdrift.</a:t>
            </a:r>
            <a:endParaRPr lang="nb-NO" dirty="0"/>
          </a:p>
        </p:txBody>
      </p:sp>
    </p:spTree>
    <p:extLst>
      <p:ext uri="{BB962C8B-B14F-4D97-AF65-F5344CB8AC3E}">
        <p14:creationId xmlns:p14="http://schemas.microsoft.com/office/powerpoint/2010/main" val="772565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Spørsmål til høring</a:t>
            </a:r>
            <a:endParaRPr lang="nb-NO" dirty="0"/>
          </a:p>
        </p:txBody>
      </p:sp>
      <p:sp>
        <p:nvSpPr>
          <p:cNvPr id="3" name="Plassholder for innhold 2"/>
          <p:cNvSpPr>
            <a:spLocks noGrp="1"/>
          </p:cNvSpPr>
          <p:nvPr>
            <p:ph idx="1"/>
          </p:nvPr>
        </p:nvSpPr>
        <p:spPr/>
        <p:txBody>
          <a:bodyPr>
            <a:normAutofit lnSpcReduction="10000"/>
          </a:bodyPr>
          <a:lstStyle/>
          <a:p>
            <a:pPr marL="0" indent="0">
              <a:buNone/>
            </a:pPr>
            <a:endParaRPr lang="nb-NO" dirty="0"/>
          </a:p>
          <a:p>
            <a:pPr marL="0" indent="0">
              <a:buNone/>
            </a:pPr>
            <a:r>
              <a:rPr lang="nb-NO" dirty="0"/>
              <a:t>1. Hvilke </a:t>
            </a:r>
            <a:r>
              <a:rPr lang="nb-NO" i="1" dirty="0">
                <a:solidFill>
                  <a:srgbClr val="FF0000"/>
                </a:solidFill>
              </a:rPr>
              <a:t>tiltak</a:t>
            </a:r>
            <a:r>
              <a:rPr lang="nb-NO" dirty="0"/>
              <a:t> er viktigst og bør gis </a:t>
            </a:r>
            <a:r>
              <a:rPr lang="nb-NO" i="1" dirty="0" smtClean="0">
                <a:solidFill>
                  <a:srgbClr val="FF0000"/>
                </a:solidFill>
              </a:rPr>
              <a:t>prioritet</a:t>
            </a:r>
            <a:r>
              <a:rPr lang="nb-NO" dirty="0" smtClean="0"/>
              <a:t>? </a:t>
            </a:r>
            <a:endParaRPr lang="nb-NO" dirty="0"/>
          </a:p>
          <a:p>
            <a:pPr marL="0" indent="0">
              <a:buNone/>
            </a:pPr>
            <a:r>
              <a:rPr lang="nb-NO" dirty="0"/>
              <a:t>2. Hvilke </a:t>
            </a:r>
            <a:r>
              <a:rPr lang="nb-NO" i="1" dirty="0">
                <a:solidFill>
                  <a:srgbClr val="FF0000"/>
                </a:solidFill>
              </a:rPr>
              <a:t>tiltak </a:t>
            </a:r>
            <a:r>
              <a:rPr lang="nb-NO" dirty="0"/>
              <a:t>oppleves problematiske </a:t>
            </a:r>
            <a:r>
              <a:rPr lang="nb-NO" dirty="0" smtClean="0"/>
              <a:t>og/eller </a:t>
            </a:r>
            <a:r>
              <a:rPr lang="nb-NO" i="1" dirty="0">
                <a:solidFill>
                  <a:srgbClr val="FF0000"/>
                </a:solidFill>
              </a:rPr>
              <a:t>anbefales ikke </a:t>
            </a:r>
            <a:r>
              <a:rPr lang="nb-NO" dirty="0"/>
              <a:t>gjennomført? </a:t>
            </a:r>
          </a:p>
          <a:p>
            <a:pPr marL="0" indent="0">
              <a:buNone/>
            </a:pPr>
            <a:r>
              <a:rPr lang="nb-NO" dirty="0"/>
              <a:t>3. Et flertall i delprosjekt 3 foreslår at det </a:t>
            </a:r>
            <a:r>
              <a:rPr lang="nb-NO" i="1" dirty="0">
                <a:solidFill>
                  <a:srgbClr val="FF0000"/>
                </a:solidFill>
              </a:rPr>
              <a:t>innføres styrer på fakultetsnivå ledet av dekanene </a:t>
            </a:r>
            <a:r>
              <a:rPr lang="nb-NO" dirty="0"/>
              <a:t>med interne-, eksterne- og studentrepresentanter. Hvordan stiller høringsinstansen seg til dette forslaget? Hva er de viktigste argumentene for og imot en slik løsning? </a:t>
            </a:r>
          </a:p>
          <a:p>
            <a:pPr marL="0" indent="0">
              <a:buNone/>
            </a:pPr>
            <a:r>
              <a:rPr lang="nb-NO" dirty="0"/>
              <a:t>4. Har høringsinstansen andre forslag som vil kunne </a:t>
            </a:r>
            <a:r>
              <a:rPr lang="nb-NO" i="1" dirty="0">
                <a:solidFill>
                  <a:srgbClr val="FF0000"/>
                </a:solidFill>
              </a:rPr>
              <a:t>styrke demokrati og medbestemmelse ved USN? </a:t>
            </a:r>
            <a:r>
              <a:rPr lang="nb-NO" dirty="0"/>
              <a:t>I så fall hvilke? </a:t>
            </a:r>
          </a:p>
          <a:p>
            <a:endParaRPr lang="nb-NO" dirty="0"/>
          </a:p>
        </p:txBody>
      </p:sp>
    </p:spTree>
    <p:extLst>
      <p:ext uri="{BB962C8B-B14F-4D97-AF65-F5344CB8AC3E}">
        <p14:creationId xmlns:p14="http://schemas.microsoft.com/office/powerpoint/2010/main" val="1451238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Prosjekt 1-partssamarbeid-</a:t>
            </a:r>
            <a:br>
              <a:rPr lang="nb-NO" dirty="0" smtClean="0"/>
            </a:br>
            <a:r>
              <a:rPr lang="nb-NO" dirty="0" smtClean="0"/>
              <a:t>v/ Inger-Lise Bergan</a:t>
            </a:r>
            <a:endParaRPr lang="nb-NO" dirty="0"/>
          </a:p>
        </p:txBody>
      </p:sp>
      <p:sp>
        <p:nvSpPr>
          <p:cNvPr id="3" name="Plassholder for innhold 2"/>
          <p:cNvSpPr>
            <a:spLocks noGrp="1"/>
          </p:cNvSpPr>
          <p:nvPr>
            <p:ph idx="1"/>
          </p:nvPr>
        </p:nvSpPr>
        <p:spPr>
          <a:xfrm>
            <a:off x="838200" y="1440873"/>
            <a:ext cx="10515600" cy="4736090"/>
          </a:xfrm>
        </p:spPr>
        <p:txBody>
          <a:bodyPr>
            <a:normAutofit/>
          </a:bodyPr>
          <a:lstStyle/>
          <a:p>
            <a:endParaRPr lang="nb-NO" b="0" i="0" u="none" strike="noStrike" baseline="0" dirty="0" smtClean="0"/>
          </a:p>
          <a:p>
            <a:r>
              <a:rPr lang="nb-NO" dirty="0"/>
              <a:t>Bedre </a:t>
            </a:r>
            <a:r>
              <a:rPr lang="nb-NO" dirty="0" smtClean="0"/>
              <a:t>samordning av saksbehandling mellom ledelse og hovedtillitsvalgt til IDF møter med hensyn til tidsperspektiv</a:t>
            </a:r>
          </a:p>
          <a:p>
            <a:r>
              <a:rPr lang="nb-NO" dirty="0" smtClean="0"/>
              <a:t>Større partsrettigheter i organisasjonene for deltakelse på IDF møter</a:t>
            </a:r>
          </a:p>
          <a:p>
            <a:r>
              <a:rPr lang="nb-NO" dirty="0" smtClean="0"/>
              <a:t>Bedre system for informasjon til styret med hensyn til referat fra møter i IDF</a:t>
            </a:r>
          </a:p>
          <a:p>
            <a:r>
              <a:rPr lang="nb-NO" dirty="0" smtClean="0"/>
              <a:t>Organisere IDF møter med bisittere, som grunnlag for best mulig arbeidssituasjon for tillitsvalgte</a:t>
            </a:r>
            <a:endParaRPr lang="nb-NO" dirty="0"/>
          </a:p>
          <a:p>
            <a:r>
              <a:rPr lang="nb-NO" dirty="0" smtClean="0"/>
              <a:t>PO avdelingen ansvar for implementeringen av partssamarbeidet og medbestemmelser</a:t>
            </a:r>
          </a:p>
        </p:txBody>
      </p:sp>
    </p:spTree>
    <p:extLst>
      <p:ext uri="{BB962C8B-B14F-4D97-AF65-F5344CB8AC3E}">
        <p14:creationId xmlns:p14="http://schemas.microsoft.com/office/powerpoint/2010/main" val="365663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Fakultetsnivå:</a:t>
            </a:r>
            <a:endParaRPr lang="nb-NO" dirty="0"/>
          </a:p>
        </p:txBody>
      </p:sp>
      <p:sp>
        <p:nvSpPr>
          <p:cNvPr id="3" name="Content Placeholder 2"/>
          <p:cNvSpPr>
            <a:spLocks noGrp="1"/>
          </p:cNvSpPr>
          <p:nvPr>
            <p:ph idx="1"/>
          </p:nvPr>
        </p:nvSpPr>
        <p:spPr/>
        <p:txBody>
          <a:bodyPr/>
          <a:lstStyle/>
          <a:p>
            <a:endParaRPr lang="nb-NO" dirty="0" smtClean="0"/>
          </a:p>
          <a:p>
            <a:r>
              <a:rPr lang="nb-NO" dirty="0" smtClean="0"/>
              <a:t>Felles saksbehandling på alle fakulteter ved blant annet utarbeidelse av </a:t>
            </a:r>
            <a:r>
              <a:rPr lang="nb-NO" dirty="0" err="1" smtClean="0"/>
              <a:t>årshjul</a:t>
            </a:r>
            <a:r>
              <a:rPr lang="nb-NO" dirty="0" smtClean="0"/>
              <a:t> for behandling av saker på ID møter</a:t>
            </a:r>
          </a:p>
          <a:p>
            <a:r>
              <a:rPr lang="nb-NO" dirty="0" smtClean="0"/>
              <a:t>Bedre informasjon og tilgjengelighet for ansatte med hensyn til referater fra  ID møter</a:t>
            </a:r>
          </a:p>
          <a:p>
            <a:r>
              <a:rPr lang="nb-NO" dirty="0" smtClean="0"/>
              <a:t>Oppfølging av retningslinjer for dialog og informasjon til ledelsen ved USN</a:t>
            </a:r>
          </a:p>
          <a:p>
            <a:r>
              <a:rPr lang="nb-NO" dirty="0" smtClean="0"/>
              <a:t>Deltakelse av lokale verneombud  med talerett i ID møter på fakultet og administrasjon</a:t>
            </a:r>
          </a:p>
          <a:p>
            <a:endParaRPr lang="nb-NO" dirty="0"/>
          </a:p>
        </p:txBody>
      </p:sp>
    </p:spTree>
    <p:extLst>
      <p:ext uri="{BB962C8B-B14F-4D97-AF65-F5344CB8AC3E}">
        <p14:creationId xmlns:p14="http://schemas.microsoft.com/office/powerpoint/2010/main" val="122584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2589213" y="1138084"/>
            <a:ext cx="8915399" cy="2262781"/>
          </a:xfrm>
        </p:spPr>
        <p:txBody>
          <a:bodyPr>
            <a:normAutofit fontScale="90000"/>
          </a:bodyPr>
          <a:lstStyle/>
          <a:p>
            <a:r>
              <a:rPr lang="nb-NO" dirty="0"/>
              <a:t>Delrapport </a:t>
            </a:r>
            <a:r>
              <a:rPr lang="nb-NO" dirty="0" smtClean="0"/>
              <a:t>2 </a:t>
            </a:r>
            <a:br>
              <a:rPr lang="nb-NO" dirty="0" smtClean="0"/>
            </a:br>
            <a:r>
              <a:rPr lang="nb-NO" sz="4000" dirty="0" smtClean="0"/>
              <a:t>v/Tonje H. Brokke</a:t>
            </a:r>
            <a:r>
              <a:rPr lang="nb-NO" sz="4000" i="1" dirty="0" smtClean="0"/>
              <a:t> </a:t>
            </a:r>
            <a:r>
              <a:rPr lang="nb-NO" i="1" dirty="0"/>
              <a:t/>
            </a:r>
            <a:br>
              <a:rPr lang="nb-NO" i="1" dirty="0"/>
            </a:br>
            <a:endParaRPr lang="nb-NO" dirty="0"/>
          </a:p>
        </p:txBody>
      </p:sp>
      <p:sp>
        <p:nvSpPr>
          <p:cNvPr id="3" name="Undertittel 2"/>
          <p:cNvSpPr>
            <a:spLocks noGrp="1"/>
          </p:cNvSpPr>
          <p:nvPr>
            <p:ph type="subTitle" idx="1"/>
          </p:nvPr>
        </p:nvSpPr>
        <p:spPr>
          <a:xfrm>
            <a:off x="2674374" y="3736259"/>
            <a:ext cx="8830238" cy="2167404"/>
          </a:xfrm>
        </p:spPr>
        <p:txBody>
          <a:bodyPr>
            <a:normAutofit/>
          </a:bodyPr>
          <a:lstStyle/>
          <a:p>
            <a:endParaRPr lang="nb-NO" i="1" dirty="0" smtClean="0"/>
          </a:p>
          <a:p>
            <a:r>
              <a:rPr lang="nb-NO" i="1" dirty="0" smtClean="0"/>
              <a:t>«</a:t>
            </a:r>
            <a:r>
              <a:rPr lang="nb-NO" i="1" dirty="0"/>
              <a:t>Medbestemmelse skaper lojalitet, samhold og felles retning, og det antas å være bred enighet om ordningens verdi, både på arbeidsgiver- og arbeidstakersiden</a:t>
            </a:r>
            <a:r>
              <a:rPr lang="nb-NO" dirty="0"/>
              <a:t>», jf. Direktoratet for forvaltning og IKTs arbeidsgiverportal. </a:t>
            </a:r>
          </a:p>
        </p:txBody>
      </p:sp>
    </p:spTree>
    <p:extLst>
      <p:ext uri="{BB962C8B-B14F-4D97-AF65-F5344CB8AC3E}">
        <p14:creationId xmlns:p14="http://schemas.microsoft.com/office/powerpoint/2010/main" val="375179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Mandat</a:t>
            </a:r>
            <a:endParaRPr lang="nb-NO" dirty="0"/>
          </a:p>
        </p:txBody>
      </p:sp>
      <p:sp>
        <p:nvSpPr>
          <p:cNvPr id="3" name="Plassholder for innhold 2"/>
          <p:cNvSpPr>
            <a:spLocks noGrp="1"/>
          </p:cNvSpPr>
          <p:nvPr>
            <p:ph idx="1"/>
          </p:nvPr>
        </p:nvSpPr>
        <p:spPr/>
        <p:txBody>
          <a:bodyPr>
            <a:normAutofit fontScale="92500" lnSpcReduction="20000"/>
          </a:bodyPr>
          <a:lstStyle/>
          <a:p>
            <a:pPr fontAlgn="base"/>
            <a:r>
              <a:rPr lang="nb-NO" dirty="0" smtClean="0"/>
              <a:t>kartlegge</a:t>
            </a:r>
            <a:r>
              <a:rPr lang="nb-NO" dirty="0"/>
              <a:t>, undersøke, beskrive og evaluere hvordan tilsettingsorganene, </a:t>
            </a:r>
            <a:br>
              <a:rPr lang="nb-NO" dirty="0"/>
            </a:br>
            <a:r>
              <a:rPr lang="nb-NO" dirty="0"/>
              <a:t>arbeidsmiljøutvalget, læringsmiljøutvalg, forskningsutvalg, kvalitetsutvalg, programutvalg, utvalg for utdanningskvalitet, redelighetsutvalg arbeider ved USN </a:t>
            </a:r>
            <a:br>
              <a:rPr lang="nb-NO" dirty="0"/>
            </a:br>
            <a:endParaRPr lang="nb-NO" dirty="0"/>
          </a:p>
          <a:p>
            <a:pPr lvl="0" fontAlgn="base"/>
            <a:r>
              <a:rPr lang="nb-NO" dirty="0" smtClean="0"/>
              <a:t>innhente </a:t>
            </a:r>
            <a:r>
              <a:rPr lang="nb-NO" dirty="0"/>
              <a:t>erfaringer og modeller fra andre virksomheter  </a:t>
            </a:r>
            <a:br>
              <a:rPr lang="nb-NO" dirty="0"/>
            </a:br>
            <a:endParaRPr lang="nb-NO" dirty="0"/>
          </a:p>
          <a:p>
            <a:pPr lvl="0" fontAlgn="base"/>
            <a:r>
              <a:rPr lang="nb-NO" dirty="0"/>
              <a:t>presentere «best </a:t>
            </a:r>
            <a:r>
              <a:rPr lang="nb-NO" dirty="0" err="1"/>
              <a:t>practice</a:t>
            </a:r>
            <a:r>
              <a:rPr lang="nb-NO" dirty="0"/>
              <a:t>» </a:t>
            </a:r>
            <a:br>
              <a:rPr lang="nb-NO" dirty="0"/>
            </a:br>
            <a:endParaRPr lang="nb-NO" dirty="0"/>
          </a:p>
          <a:p>
            <a:pPr lvl="0" fontAlgn="base"/>
            <a:r>
              <a:rPr lang="nb-NO" dirty="0"/>
              <a:t>foreslå begrunnede løsninger og vurdere nye modeller i lys av det formelle rammeverket samt premissene i saken </a:t>
            </a:r>
          </a:p>
          <a:p>
            <a:pPr marL="0" indent="0" fontAlgn="base">
              <a:buNone/>
            </a:pPr>
            <a:r>
              <a:rPr lang="nb-NO" b="1" dirty="0"/>
              <a:t/>
            </a:r>
            <a:br>
              <a:rPr lang="nb-NO" b="1" dirty="0"/>
            </a:br>
            <a:endParaRPr lang="nb-NO" dirty="0"/>
          </a:p>
        </p:txBody>
      </p:sp>
    </p:spTree>
    <p:extLst>
      <p:ext uri="{BB962C8B-B14F-4D97-AF65-F5344CB8AC3E}">
        <p14:creationId xmlns:p14="http://schemas.microsoft.com/office/powerpoint/2010/main" val="1947242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Fokus</a:t>
            </a:r>
            <a:endParaRPr lang="nb-NO" dirty="0"/>
          </a:p>
        </p:txBody>
      </p:sp>
      <p:sp>
        <p:nvSpPr>
          <p:cNvPr id="3" name="Plassholder for innhold 2"/>
          <p:cNvSpPr>
            <a:spLocks noGrp="1"/>
          </p:cNvSpPr>
          <p:nvPr>
            <p:ph idx="1"/>
          </p:nvPr>
        </p:nvSpPr>
        <p:spPr/>
        <p:txBody>
          <a:bodyPr>
            <a:normAutofit fontScale="92500" lnSpcReduction="20000"/>
          </a:bodyPr>
          <a:lstStyle/>
          <a:p>
            <a:pPr marL="0" indent="0" fontAlgn="base">
              <a:buNone/>
            </a:pPr>
            <a:r>
              <a:rPr lang="nb-NO" dirty="0" smtClean="0"/>
              <a:t>Det </a:t>
            </a:r>
            <a:r>
              <a:rPr lang="nb-NO" dirty="0"/>
              <a:t>har særlig vært fokusert på formålene i Hovedavtalen knyttet til:</a:t>
            </a:r>
            <a:br>
              <a:rPr lang="nb-NO" dirty="0"/>
            </a:br>
            <a:endParaRPr lang="nb-NO" dirty="0"/>
          </a:p>
          <a:p>
            <a:pPr fontAlgn="base"/>
            <a:r>
              <a:rPr lang="nb-NO" dirty="0" smtClean="0"/>
              <a:t>grunnlaget </a:t>
            </a:r>
            <a:r>
              <a:rPr lang="nb-NO" dirty="0"/>
              <a:t>for arbeidstakernes </a:t>
            </a:r>
            <a:r>
              <a:rPr lang="nb-NO" b="1" dirty="0"/>
              <a:t>rett til medbestemmelse</a:t>
            </a:r>
            <a:r>
              <a:rPr lang="nb-NO" dirty="0"/>
              <a:t> ved siden av bl.a. tjenestetvistloven, </a:t>
            </a:r>
            <a:r>
              <a:rPr lang="nb-NO" dirty="0" err="1" smtClean="0"/>
              <a:t>statsansatteloven</a:t>
            </a:r>
            <a:r>
              <a:rPr lang="nb-NO" dirty="0" smtClean="0"/>
              <a:t> </a:t>
            </a:r>
            <a:r>
              <a:rPr lang="nb-NO" dirty="0"/>
              <a:t>og arbeidsmiljøloven </a:t>
            </a:r>
          </a:p>
          <a:p>
            <a:pPr fontAlgn="base"/>
            <a:r>
              <a:rPr lang="nb-NO" dirty="0" smtClean="0"/>
              <a:t>arbeidstakernes </a:t>
            </a:r>
            <a:r>
              <a:rPr lang="nb-NO" dirty="0"/>
              <a:t>mulighet for </a:t>
            </a:r>
            <a:r>
              <a:rPr lang="nb-NO" b="1" dirty="0"/>
              <a:t>reell innflytelse</a:t>
            </a:r>
            <a:r>
              <a:rPr lang="nb-NO" dirty="0"/>
              <a:t> på hvordan deres arbeidsplass skal organiseres </a:t>
            </a:r>
            <a:r>
              <a:rPr lang="nb-NO" dirty="0" smtClean="0"/>
              <a:t>og </a:t>
            </a:r>
            <a:r>
              <a:rPr lang="nb-NO" dirty="0"/>
              <a:t>hvordan arbeidsmetodene skal utvikles </a:t>
            </a:r>
          </a:p>
          <a:p>
            <a:pPr fontAlgn="base"/>
            <a:r>
              <a:rPr lang="nb-NO" dirty="0" smtClean="0"/>
              <a:t>være </a:t>
            </a:r>
            <a:r>
              <a:rPr lang="nb-NO" dirty="0"/>
              <a:t>et </a:t>
            </a:r>
            <a:r>
              <a:rPr lang="nb-NO" b="1" dirty="0"/>
              <a:t>redskap for å utvikle ledelse, medbestemmelse og </a:t>
            </a:r>
            <a:r>
              <a:rPr lang="nb-NO" b="1" dirty="0" smtClean="0"/>
              <a:t>arbeidsmiljø</a:t>
            </a:r>
          </a:p>
          <a:p>
            <a:pPr marL="0" indent="0" fontAlgn="base">
              <a:buNone/>
            </a:pPr>
            <a:r>
              <a:rPr lang="nb-NO" dirty="0"/>
              <a:t>Arbeidsgruppen har vurdert det slik at det særlig er adgangen til reell </a:t>
            </a:r>
            <a:r>
              <a:rPr lang="nb-NO" dirty="0" smtClean="0"/>
              <a:t>medbestemmelse </a:t>
            </a:r>
            <a:r>
              <a:rPr lang="nb-NO" dirty="0"/>
              <a:t>ved deltagelse og oppnevning til organ der hvor deltagelsen ikke er funksjonsstyrt – f.eks. ut fra en faglig begrunnelse (f.eks. Programutvalget) eller ved behov for ledelsesforankring (f.eks. Forskningsutvalget) som er særlig </a:t>
            </a:r>
            <a:r>
              <a:rPr lang="nb-NO" dirty="0" smtClean="0"/>
              <a:t>relevante.</a:t>
            </a:r>
            <a:endParaRPr lang="nb-NO" dirty="0"/>
          </a:p>
          <a:p>
            <a:pPr marL="0" indent="0" fontAlgn="base">
              <a:buNone/>
            </a:pPr>
            <a:r>
              <a:rPr lang="nb-NO" dirty="0"/>
              <a:t> </a:t>
            </a:r>
          </a:p>
        </p:txBody>
      </p:sp>
    </p:spTree>
    <p:extLst>
      <p:ext uri="{BB962C8B-B14F-4D97-AF65-F5344CB8AC3E}">
        <p14:creationId xmlns:p14="http://schemas.microsoft.com/office/powerpoint/2010/main" val="339558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a:t>
            </a:r>
            <a:r>
              <a:rPr lang="nb-NO" dirty="0" smtClean="0"/>
              <a:t>est sentrale organ for utøvelse av D&amp;M på USN:</a:t>
            </a:r>
            <a:endParaRPr lang="nb-NO" dirty="0"/>
          </a:p>
        </p:txBody>
      </p:sp>
      <p:sp>
        <p:nvSpPr>
          <p:cNvPr id="3" name="Plassholder for innhold 2"/>
          <p:cNvSpPr>
            <a:spLocks noGrp="1"/>
          </p:cNvSpPr>
          <p:nvPr>
            <p:ph idx="1"/>
          </p:nvPr>
        </p:nvSpPr>
        <p:spPr>
          <a:xfrm>
            <a:off x="2589212" y="1905000"/>
            <a:ext cx="8915400" cy="4006222"/>
          </a:xfrm>
        </p:spPr>
        <p:txBody>
          <a:bodyPr>
            <a:normAutofit lnSpcReduction="10000"/>
          </a:bodyPr>
          <a:lstStyle/>
          <a:p>
            <a:pPr marL="0" indent="0" fontAlgn="base">
              <a:buNone/>
            </a:pPr>
            <a:endParaRPr lang="nb-NO" dirty="0"/>
          </a:p>
          <a:p>
            <a:pPr lvl="0" fontAlgn="base"/>
            <a:r>
              <a:rPr lang="nb-NO" dirty="0" smtClean="0"/>
              <a:t>HAMU</a:t>
            </a:r>
            <a:r>
              <a:rPr lang="nb-NO" dirty="0"/>
              <a:t> – Hovedarbeidsmiljøutvalget </a:t>
            </a:r>
            <a:r>
              <a:rPr lang="nb-NO" dirty="0" smtClean="0"/>
              <a:t>(Lovpålagt)</a:t>
            </a:r>
            <a:endParaRPr lang="nb-NO" dirty="0"/>
          </a:p>
          <a:p>
            <a:pPr lvl="0" fontAlgn="base"/>
            <a:r>
              <a:rPr lang="nb-NO" dirty="0"/>
              <a:t>LMU – Læringsmiljøutvalget </a:t>
            </a:r>
            <a:r>
              <a:rPr lang="nb-NO" dirty="0" smtClean="0"/>
              <a:t>(Lovpålagt)</a:t>
            </a:r>
            <a:endParaRPr lang="nb-NO" dirty="0"/>
          </a:p>
          <a:p>
            <a:pPr lvl="0" fontAlgn="base"/>
            <a:r>
              <a:rPr lang="nb-NO" dirty="0"/>
              <a:t>Forskningsutvalget</a:t>
            </a:r>
          </a:p>
          <a:p>
            <a:pPr lvl="0" fontAlgn="base"/>
            <a:r>
              <a:rPr lang="nb-NO" dirty="0"/>
              <a:t>Kvalitetsråd </a:t>
            </a:r>
          </a:p>
          <a:p>
            <a:pPr lvl="0" fontAlgn="base"/>
            <a:r>
              <a:rPr lang="nb-NO" dirty="0"/>
              <a:t>Programutvalg </a:t>
            </a:r>
          </a:p>
          <a:p>
            <a:pPr lvl="0" fontAlgn="base"/>
            <a:r>
              <a:rPr lang="nb-NO" dirty="0"/>
              <a:t>UFU - Utvalg for utdanningskvalitet </a:t>
            </a:r>
          </a:p>
          <a:p>
            <a:r>
              <a:rPr lang="nb-NO" dirty="0"/>
              <a:t>LIU – Likestillings- og inkluderingsutvalget </a:t>
            </a:r>
            <a:endParaRPr lang="nb-NO" dirty="0" smtClean="0"/>
          </a:p>
        </p:txBody>
      </p:sp>
    </p:spTree>
    <p:extLst>
      <p:ext uri="{BB962C8B-B14F-4D97-AF65-F5344CB8AC3E}">
        <p14:creationId xmlns:p14="http://schemas.microsoft.com/office/powerpoint/2010/main" val="12673229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1330</Words>
  <Application>Microsoft Office PowerPoint</Application>
  <PresentationFormat>Widescreen</PresentationFormat>
  <Paragraphs>156</Paragraphs>
  <Slides>18</Slides>
  <Notes>8</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18</vt:i4>
      </vt:variant>
    </vt:vector>
  </HeadingPairs>
  <TitlesOfParts>
    <vt:vector size="22" baseType="lpstr">
      <vt:lpstr>Arial</vt:lpstr>
      <vt:lpstr>Calibri</vt:lpstr>
      <vt:lpstr>Calibri Light</vt:lpstr>
      <vt:lpstr>Office-tema</vt:lpstr>
      <vt:lpstr>Prosjekt Demokrati og medbestemmelse USN 2019-2020</vt:lpstr>
      <vt:lpstr>Arbeidets gang</vt:lpstr>
      <vt:lpstr>Spørsmål til høring</vt:lpstr>
      <vt:lpstr>Prosjekt 1-partssamarbeid- v/ Inger-Lise Bergan</vt:lpstr>
      <vt:lpstr>Fakultetsnivå:</vt:lpstr>
      <vt:lpstr>Delrapport 2  v/Tonje H. Brokke  </vt:lpstr>
      <vt:lpstr>Mandat</vt:lpstr>
      <vt:lpstr>Fokus</vt:lpstr>
      <vt:lpstr>Mest sentrale organ for utøvelse av D&amp;M på USN:</vt:lpstr>
      <vt:lpstr>Konklusjon</vt:lpstr>
      <vt:lpstr>Prosjekt 3- medvirkning i linje og kollegiale organ-  v/Anne W. Norstrand</vt:lpstr>
      <vt:lpstr>Problemstillinger fra  delprosjekt 3</vt:lpstr>
      <vt:lpstr>Gruppens vurderinger</vt:lpstr>
      <vt:lpstr>FORSLAG – tiltak- delprosjekt 3</vt:lpstr>
      <vt:lpstr>Kollegiale organ- med vekt på fakultetsstyrer</vt:lpstr>
      <vt:lpstr>Argumenter for/mot</vt:lpstr>
      <vt:lpstr>PowerPoint-presentasjon</vt:lpstr>
      <vt:lpstr>Videre prosess</vt:lpstr>
    </vt:vector>
  </TitlesOfParts>
  <Company>HBV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Prosjekt Demokrati og medbestemmelse USN 2019-2020</dc:title>
  <dc:creator>Berit Bratholm</dc:creator>
  <cp:lastModifiedBy>Sigurd Hareide</cp:lastModifiedBy>
  <cp:revision>21</cp:revision>
  <cp:lastPrinted>2020-04-29T10:38:17Z</cp:lastPrinted>
  <dcterms:created xsi:type="dcterms:W3CDTF">2020-04-26T14:12:18Z</dcterms:created>
  <dcterms:modified xsi:type="dcterms:W3CDTF">2020-05-11T12:20:08Z</dcterms:modified>
</cp:coreProperties>
</file>