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5" r:id="rId5"/>
    <p:sldId id="269" r:id="rId6"/>
    <p:sldId id="264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61" r:id="rId15"/>
  </p:sldIdLst>
  <p:sldSz cx="12192000" cy="6858000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7" autoAdjust="0"/>
    <p:restoredTop sz="94641" autoAdjust="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439A8-2717-446D-AF76-22C31A5923CF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598" y="4777365"/>
            <a:ext cx="5335893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67145-A950-4E95-B342-A8D4BB06B6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91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497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058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815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7898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1651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37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113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31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4867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64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218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75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908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67145-A950-4E95-B342-A8D4BB06B62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394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137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09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447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6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31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543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474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35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58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5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695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54952-8555-4997-A1FC-087BAC931D31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3DB4-E21E-4702-B370-75442AECA7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46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Documents/skriftserien/2019-2_Styringsform-UH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var-politikk/aktuelle-saker/medbestemmelsesbarometer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Prosjekt demokrati og medbestemmelse (DM) ved USN</a:t>
            </a:r>
          </a:p>
          <a:p>
            <a:r>
              <a:rPr lang="nb-NO" dirty="0" smtClean="0"/>
              <a:t>årsmøte 4.3.2020</a:t>
            </a:r>
          </a:p>
          <a:p>
            <a:r>
              <a:rPr lang="nb-NO" dirty="0" smtClean="0"/>
              <a:t>Hovedtillitsvalgt Berit Bratholm 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97" y="1764228"/>
            <a:ext cx="5760720" cy="1103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78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Rapport </a:t>
            </a:r>
            <a:r>
              <a:rPr lang="nb-NO" b="1" dirty="0" smtClean="0"/>
              <a:t>3: </a:t>
            </a:r>
            <a:r>
              <a:rPr lang="nb-NO" b="1" dirty="0"/>
              <a:t>Sammendrag og anbefalinger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sz="3500" dirty="0" smtClean="0"/>
              <a:t>Gruppen har foretatt </a:t>
            </a:r>
            <a:r>
              <a:rPr lang="nb-NO" sz="3500" dirty="0"/>
              <a:t>en avgrenset intern kartlegging på fakultetene ved USN og kartlagt status hva gjelder styrer og råd på fakultets- og instituttnivå ved andre utvalgte institusjoner i sektoren.</a:t>
            </a:r>
          </a:p>
          <a:p>
            <a:pPr marL="0" indent="0">
              <a:buNone/>
            </a:pPr>
            <a:r>
              <a:rPr lang="nb-NO" sz="3500" dirty="0"/>
              <a:t>Arbeidet i delprosjektet </a:t>
            </a:r>
            <a:r>
              <a:rPr lang="nb-NO" sz="3500" dirty="0">
                <a:solidFill>
                  <a:srgbClr val="FF0000"/>
                </a:solidFill>
              </a:rPr>
              <a:t>har identifisert en rekke faktorer som er av betydning for hvordan </a:t>
            </a:r>
            <a:r>
              <a:rPr lang="nb-NO" sz="3500" dirty="0" smtClean="0">
                <a:solidFill>
                  <a:srgbClr val="FF0000"/>
                </a:solidFill>
              </a:rPr>
              <a:t>ansatte </a:t>
            </a:r>
            <a:r>
              <a:rPr lang="nb-NO" sz="3500" dirty="0">
                <a:solidFill>
                  <a:srgbClr val="FF0000"/>
                </a:solidFill>
              </a:rPr>
              <a:t>opplever mulighetene for medvirkning.  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>Etter delprosjektgruppens vurdering er det behov for å styrke: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medvirkningsprosessene ved USN både når det gjelder daglige prosesser,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spørsmål og beslutninger tett på den operative driften,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og når det gjelder fagmiljøenes mulighet til å påvirke strategiutforming og andre overordnende anliggender av stor betydningen for den faglige virksomheten.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895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Rapport </a:t>
            </a:r>
            <a:r>
              <a:rPr lang="nb-NO" b="1" dirty="0" smtClean="0"/>
              <a:t>3:Tiltak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nb-NO" dirty="0" smtClean="0"/>
              <a:t>Kollegial </a:t>
            </a:r>
            <a:r>
              <a:rPr lang="nb-NO" dirty="0"/>
              <a:t>medvirkning og styrking av “</a:t>
            </a:r>
            <a:r>
              <a:rPr lang="nb-NO" dirty="0" err="1">
                <a:solidFill>
                  <a:srgbClr val="FF0000"/>
                </a:solidFill>
              </a:rPr>
              <a:t>bottom</a:t>
            </a:r>
            <a:r>
              <a:rPr lang="nb-NO" dirty="0">
                <a:solidFill>
                  <a:srgbClr val="FF0000"/>
                </a:solidFill>
              </a:rPr>
              <a:t> up”-</a:t>
            </a:r>
            <a:r>
              <a:rPr lang="nb-NO" dirty="0"/>
              <a:t>prosesser bør inngå som et premiss i den igangsatte </a:t>
            </a:r>
            <a:r>
              <a:rPr lang="nb-NO" dirty="0" smtClean="0"/>
              <a:t>OU-prosessen</a:t>
            </a:r>
          </a:p>
          <a:p>
            <a:pPr marL="0" lvl="0" indent="0">
              <a:buNone/>
            </a:pPr>
            <a:endParaRPr lang="nb-NO" dirty="0"/>
          </a:p>
          <a:p>
            <a:r>
              <a:rPr lang="nb-NO" dirty="0"/>
              <a:t>Medvirkning bør inngå som sentralt mål og tema i </a:t>
            </a:r>
            <a:r>
              <a:rPr lang="nb-NO" dirty="0">
                <a:solidFill>
                  <a:srgbClr val="FF0000"/>
                </a:solidFill>
              </a:rPr>
              <a:t>lederutviklingen</a:t>
            </a:r>
            <a:r>
              <a:rPr lang="nb-NO" dirty="0"/>
              <a:t> ved USN</a:t>
            </a:r>
          </a:p>
          <a:p>
            <a:r>
              <a:rPr lang="nb-NO" dirty="0"/>
              <a:t>Det bør utvikles en </a:t>
            </a:r>
            <a:r>
              <a:rPr lang="nb-NO" dirty="0" smtClean="0"/>
              <a:t>forpliktende </a:t>
            </a:r>
            <a:r>
              <a:rPr lang="nb-NO" dirty="0">
                <a:solidFill>
                  <a:srgbClr val="FF0000"/>
                </a:solidFill>
              </a:rPr>
              <a:t>plattform for ledelse ved USN </a:t>
            </a:r>
            <a:r>
              <a:rPr lang="nb-NO" dirty="0"/>
              <a:t>som tydeliggjør </a:t>
            </a:r>
            <a:r>
              <a:rPr lang="nb-NO" dirty="0" err="1"/>
              <a:t>USNs</a:t>
            </a:r>
            <a:r>
              <a:rPr lang="nb-NO" dirty="0"/>
              <a:t> </a:t>
            </a:r>
            <a:r>
              <a:rPr lang="nb-NO" dirty="0" err="1"/>
              <a:t>lederverdier</a:t>
            </a:r>
            <a:r>
              <a:rPr lang="nb-NO" dirty="0"/>
              <a:t> og forventninger til ledere på alle nivåer</a:t>
            </a:r>
          </a:p>
          <a:p>
            <a:r>
              <a:rPr lang="nb-NO" dirty="0"/>
              <a:t>Det bør utvikles bedre kanaler, systemer og rutiner </a:t>
            </a:r>
            <a:r>
              <a:rPr lang="nb-NO" dirty="0">
                <a:solidFill>
                  <a:srgbClr val="FF0000"/>
                </a:solidFill>
              </a:rPr>
              <a:t>for intern informasjon </a:t>
            </a:r>
            <a:r>
              <a:rPr lang="nb-NO" dirty="0"/>
              <a:t>og kommunikasjon som grunnlag for medvirkning og transparens i beslutninger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nb-NO" dirty="0"/>
              <a:t>Det bør utvikles et system som fremmer en </a:t>
            </a:r>
            <a:r>
              <a:rPr lang="nb-NO" dirty="0">
                <a:solidFill>
                  <a:srgbClr val="FF0000"/>
                </a:solidFill>
              </a:rPr>
              <a:t>kultur for bedre prosess-styring og prosessdesign </a:t>
            </a:r>
          </a:p>
          <a:p>
            <a:pPr lvl="0"/>
            <a:r>
              <a:rPr lang="nb-NO" u="sng" dirty="0">
                <a:solidFill>
                  <a:srgbClr val="FF0000"/>
                </a:solidFill>
              </a:rPr>
              <a:t>Et flertall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mener det bør etableres styrer som strategiske organ på fakultetsnivå, et </a:t>
            </a:r>
            <a:r>
              <a:rPr lang="nb-NO" u="sng" dirty="0">
                <a:solidFill>
                  <a:srgbClr val="FF0000"/>
                </a:solidFill>
              </a:rPr>
              <a:t>mindretal</a:t>
            </a:r>
            <a:r>
              <a:rPr lang="nb-NO" dirty="0">
                <a:solidFill>
                  <a:srgbClr val="FF0000"/>
                </a:solidFill>
              </a:rPr>
              <a:t>l </a:t>
            </a:r>
            <a:r>
              <a:rPr lang="nb-NO" dirty="0"/>
              <a:t>mener styrket medvirkning og medbestemmelse kan oppnås uten et slikt nytt organ</a:t>
            </a:r>
          </a:p>
          <a:p>
            <a:pPr lvl="0"/>
            <a:r>
              <a:rPr lang="nb-NO" dirty="0"/>
              <a:t>Det bør opprettes formaliserte kollegiale medvirkningsforum på nivå 3 eller 4. </a:t>
            </a:r>
          </a:p>
          <a:p>
            <a:r>
              <a:rPr lang="nb-NO" dirty="0">
                <a:solidFill>
                  <a:srgbClr val="FF0000"/>
                </a:solidFill>
              </a:rPr>
              <a:t>Medlemmene i gruppen mener tiltakslisten må betraktes som et hele. </a:t>
            </a:r>
            <a:r>
              <a:rPr lang="nb-NO" dirty="0"/>
              <a:t>Opprettelse av styrer på fakultetsnivå vil alene ikke føre til økt opplevelse av medvirkning. Flertallet er av den oppfatning at å opprette styrer vil bidra til nødvendig formalisering av prosesser og beslutninger og dermed mer transparens og mulighet for medvirkning. </a:t>
            </a:r>
          </a:p>
          <a:p>
            <a:r>
              <a:rPr lang="nb-NO" dirty="0">
                <a:solidFill>
                  <a:srgbClr val="FF0000"/>
                </a:solidFill>
              </a:rPr>
              <a:t>Økt medvirkning og medbestemmelse vil bidra til å sikre fagmiljøenes innflytelse på strategiske beslutninger og trolig bedre gjennomføringsevne i organisasjonen.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098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Utfordringer: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Etablere nye og bedre ordninger for medbestemmelse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Krever kulturendring, kompetanse, vilje og ønske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Få gjennomslag for synspunkter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Metoder for gjennomslag?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Forskerforbundet avhengig av: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rgbClr val="FF0000"/>
                </a:solidFill>
              </a:rPr>
              <a:t>konkrete innspill</a:t>
            </a:r>
            <a:r>
              <a:rPr lang="nb-NO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rgbClr val="FF0000"/>
                </a:solidFill>
              </a:rPr>
              <a:t>råd 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>
                <a:solidFill>
                  <a:srgbClr val="FF0000"/>
                </a:solidFill>
              </a:rPr>
              <a:t>kunnskapsgrunnlag</a:t>
            </a:r>
            <a:r>
              <a:rPr lang="nb-NO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901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 i Forskerforbundet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b="1" dirty="0" smtClean="0"/>
              <a:t>16.4.2020: </a:t>
            </a:r>
          </a:p>
          <a:p>
            <a:r>
              <a:rPr lang="nb-NO" dirty="0" smtClean="0"/>
              <a:t>Internt: Felles medlems-seminar fra 9.30-13.30,  C Drammen</a:t>
            </a:r>
          </a:p>
          <a:p>
            <a:r>
              <a:rPr lang="nb-NO" b="1" dirty="0" smtClean="0"/>
              <a:t>1.4.2020-1.6.2020:</a:t>
            </a:r>
          </a:p>
          <a:p>
            <a:r>
              <a:rPr lang="nb-NO" dirty="0" smtClean="0"/>
              <a:t>Internt: Høring i FF</a:t>
            </a:r>
          </a:p>
          <a:p>
            <a:r>
              <a:rPr lang="nb-NO" dirty="0" smtClean="0"/>
              <a:t>Samordne arbeidet med øvrige tillitsvalgte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Deltakelse i prosjektgrupper</a:t>
            </a:r>
          </a:p>
          <a:p>
            <a:r>
              <a:rPr lang="nb-NO" dirty="0" smtClean="0"/>
              <a:t>I møter med ledelsen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508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fram for å oppnå visjonen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Skaffe felles </a:t>
            </a:r>
            <a:r>
              <a:rPr lang="nb-NO" dirty="0"/>
              <a:t>kunnskapsgrunnlag for medbestemmelse på </a:t>
            </a:r>
            <a:r>
              <a:rPr lang="nb-NO" dirty="0" smtClean="0"/>
              <a:t>USN</a:t>
            </a:r>
          </a:p>
          <a:p>
            <a:r>
              <a:rPr lang="nb-NO" dirty="0" smtClean="0"/>
              <a:t>Ledelsen og ansatte skal </a:t>
            </a:r>
            <a:r>
              <a:rPr lang="nb-NO" dirty="0"/>
              <a:t>enes om hvor skoen trykker, og hva som fungerer bra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 smtClean="0"/>
              <a:t>Ved uenighet, friksjon:</a:t>
            </a:r>
          </a:p>
          <a:p>
            <a:pPr marL="0" lvl="0" indent="0">
              <a:buNone/>
            </a:pPr>
            <a:r>
              <a:rPr lang="nb-NO" i="1" dirty="0" smtClean="0"/>
              <a:t>«Gå inn i konflikten. Ta tak i den, delta i drøftinger. Ivareta medlemmenes og bedriftens interesser. Ikke vær redd for å ta makt. Det er et kollektiv.»  </a:t>
            </a:r>
          </a:p>
          <a:p>
            <a:pPr marL="0" lvl="0" indent="0">
              <a:buNone/>
            </a:pPr>
            <a:r>
              <a:rPr lang="nb-NO" sz="1400" dirty="0" smtClean="0"/>
              <a:t>Rolf Utgård 27.5.2019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599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USN - unikt universitet  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69" y="1825625"/>
            <a:ext cx="5131861" cy="435133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USN - </a:t>
            </a:r>
            <a:r>
              <a:rPr lang="nb-NO" sz="2000" dirty="0" smtClean="0"/>
              <a:t>egenart, fagmiljøer</a:t>
            </a:r>
          </a:p>
          <a:p>
            <a:endParaRPr lang="nb-NO" sz="2000" dirty="0" smtClean="0"/>
          </a:p>
          <a:p>
            <a:r>
              <a:rPr lang="nb-NO" dirty="0" smtClean="0"/>
              <a:t>Se, lytt og lær - </a:t>
            </a:r>
            <a:r>
              <a:rPr lang="nb-NO" sz="2000" dirty="0" smtClean="0"/>
              <a:t>internt/eksternt</a:t>
            </a:r>
          </a:p>
          <a:p>
            <a:endParaRPr lang="nb-NO" sz="2000" dirty="0" smtClean="0"/>
          </a:p>
          <a:p>
            <a:r>
              <a:rPr lang="nb-NO" dirty="0" smtClean="0"/>
              <a:t>Vår vei for DM - </a:t>
            </a:r>
            <a:r>
              <a:rPr lang="nb-NO" sz="2000" dirty="0" smtClean="0"/>
              <a:t>struktur, kultur, </a:t>
            </a:r>
            <a:r>
              <a:rPr lang="nb-NO" sz="2000" dirty="0" smtClean="0">
                <a:solidFill>
                  <a:srgbClr val="FF0000"/>
                </a:solidFill>
              </a:rPr>
              <a:t>medarbeiderinvolvert innovasjon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525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 former for medbestemmelse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nb-NO" dirty="0" smtClean="0"/>
              <a:t>Fagforeninger: Forhandlingsordning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 smtClean="0"/>
              <a:t>Utvalg: Medvirkning AMU mm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 smtClean="0"/>
              <a:t>Universitetsstyret: Medvirkning gjennom representanter i styret </a:t>
            </a:r>
          </a:p>
          <a:p>
            <a:pPr marL="514350" lvl="0" indent="-514350">
              <a:buFont typeface="+mj-lt"/>
              <a:buAutoNum type="arabicPeriod"/>
            </a:pPr>
            <a:r>
              <a:rPr lang="nb-NO" dirty="0" smtClean="0"/>
              <a:t>Individuelt: Medvirkning for den ansatte i egen jobb.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743493"/>
            <a:ext cx="5181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 smtClean="0"/>
              <a:t>Konkrete saker som opptar mange ansatte ved USN:</a:t>
            </a:r>
          </a:p>
          <a:p>
            <a:r>
              <a:rPr lang="nb-NO" b="1" dirty="0" smtClean="0"/>
              <a:t>Arbeidsplaner</a:t>
            </a:r>
            <a:r>
              <a:rPr lang="nb-NO" dirty="0" smtClean="0"/>
              <a:t> for ansatte med undervisningsoppgaver</a:t>
            </a:r>
          </a:p>
          <a:p>
            <a:r>
              <a:rPr lang="nb-NO" b="1" dirty="0" smtClean="0"/>
              <a:t>Fordelingen av arbeidsoppgaver </a:t>
            </a:r>
            <a:r>
              <a:rPr lang="nb-NO" dirty="0" smtClean="0"/>
              <a:t>blant administrative</a:t>
            </a:r>
          </a:p>
        </p:txBody>
      </p:sp>
    </p:spTree>
    <p:extLst>
      <p:ext uri="{BB962C8B-B14F-4D97-AF65-F5344CB8AC3E}">
        <p14:creationId xmlns:p14="http://schemas.microsoft.com/office/powerpoint/2010/main" val="337536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800" b="1" dirty="0" smtClean="0"/>
              <a:t/>
            </a:r>
            <a:br>
              <a:rPr lang="nb-NO" sz="2800" b="1" dirty="0" smtClean="0"/>
            </a:br>
            <a:r>
              <a:rPr lang="nb-NO" sz="2800" b="1" dirty="0" smtClean="0"/>
              <a:t/>
            </a:r>
            <a:br>
              <a:rPr lang="nb-NO" sz="2800" b="1" dirty="0" smtClean="0"/>
            </a:br>
            <a:r>
              <a:rPr lang="nb-NO" sz="2800" b="1" dirty="0" smtClean="0"/>
              <a:t>Nåsituasjonen for </a:t>
            </a:r>
            <a:r>
              <a:rPr lang="nb-NO" sz="2800" b="1" i="1" dirty="0" smtClean="0"/>
              <a:t>beslutningsprosessene</a:t>
            </a:r>
            <a:r>
              <a:rPr lang="nb-NO" sz="2800" b="1" dirty="0" smtClean="0"/>
              <a:t> og </a:t>
            </a:r>
            <a:r>
              <a:rPr lang="nb-NO" sz="2800" b="1" i="1" dirty="0" smtClean="0"/>
              <a:t>kollegiale organ</a:t>
            </a:r>
            <a:r>
              <a:rPr lang="nb-NO" sz="2800" b="1" dirty="0" smtClean="0"/>
              <a:t>?</a:t>
            </a:r>
            <a:br>
              <a:rPr lang="nb-NO" sz="2800" b="1" dirty="0" smtClean="0"/>
            </a:br>
            <a:r>
              <a:rPr lang="nb-NO" sz="2800" b="1" dirty="0" smtClean="0"/>
              <a:t> </a:t>
            </a:r>
            <a:br>
              <a:rPr lang="nb-NO" sz="2800" b="1" dirty="0" smtClean="0"/>
            </a:br>
            <a:r>
              <a:rPr lang="nb-NO" sz="2800" b="1" dirty="0" smtClean="0"/>
              <a:t>Tillitsvalgtes oppfatning 2018 av åpenhet rundt beslutningsprosessene </a:t>
            </a:r>
            <a:br>
              <a:rPr lang="nb-NO" sz="2800" b="1" dirty="0" smtClean="0"/>
            </a:br>
            <a:r>
              <a:rPr lang="nb-NO" sz="2800" b="1" dirty="0" smtClean="0"/>
              <a:t>-  nivå 1</a:t>
            </a:r>
            <a:br>
              <a:rPr lang="nb-NO" sz="2800" b="1" dirty="0" smtClean="0"/>
            </a:br>
            <a:r>
              <a:rPr lang="nb-NO" sz="2800" dirty="0" smtClean="0"/>
              <a:t/>
            </a:r>
            <a:br>
              <a:rPr lang="nb-NO" sz="2800" dirty="0" smtClean="0"/>
            </a:b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i="1" dirty="0" err="1"/>
              <a:t>OsloMet</a:t>
            </a:r>
            <a:r>
              <a:rPr lang="nb-NO" i="1" dirty="0"/>
              <a:t> – storbyuniversitetet </a:t>
            </a:r>
            <a:r>
              <a:rPr lang="nb-NO" dirty="0"/>
              <a:t>	</a:t>
            </a:r>
            <a:r>
              <a:rPr lang="nb-NO" dirty="0" smtClean="0"/>
              <a:t> </a:t>
            </a:r>
            <a:r>
              <a:rPr lang="nb-NO" dirty="0" smtClean="0">
                <a:solidFill>
                  <a:schemeClr val="accent2"/>
                </a:solidFill>
              </a:rPr>
              <a:t>Svært </a:t>
            </a:r>
            <a:r>
              <a:rPr lang="nb-NO" dirty="0">
                <a:solidFill>
                  <a:schemeClr val="accent2"/>
                </a:solidFill>
              </a:rPr>
              <a:t>lukket 	</a:t>
            </a:r>
            <a:endParaRPr lang="nb-NO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b-NO" i="1" dirty="0" smtClean="0"/>
              <a:t>Nord </a:t>
            </a:r>
            <a:r>
              <a:rPr lang="nb-NO" i="1" dirty="0"/>
              <a:t>universitet </a:t>
            </a:r>
            <a:r>
              <a:rPr lang="nb-NO" dirty="0"/>
              <a:t>	</a:t>
            </a:r>
            <a:r>
              <a:rPr lang="nb-NO" dirty="0" smtClean="0"/>
              <a:t>                     Ganske </a:t>
            </a:r>
            <a:r>
              <a:rPr lang="nb-NO" dirty="0"/>
              <a:t>lukket 	</a:t>
            </a: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NMBU</a:t>
            </a:r>
            <a:r>
              <a:rPr lang="nb-NO" dirty="0" smtClean="0"/>
              <a:t> </a:t>
            </a:r>
            <a:r>
              <a:rPr lang="nb-NO" dirty="0"/>
              <a:t>	</a:t>
            </a:r>
            <a:r>
              <a:rPr lang="nb-NO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nb-NO" dirty="0" smtClean="0"/>
              <a:t>Ganske </a:t>
            </a:r>
            <a:r>
              <a:rPr lang="nb-NO" dirty="0"/>
              <a:t>lukket 	</a:t>
            </a:r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NTNU </a:t>
            </a:r>
            <a:r>
              <a:rPr lang="nb-NO" i="1" dirty="0"/>
              <a:t>	</a:t>
            </a:r>
            <a:r>
              <a:rPr lang="nb-NO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nb-NO" dirty="0" smtClean="0"/>
              <a:t>Ganske </a:t>
            </a:r>
            <a:r>
              <a:rPr lang="nb-NO" dirty="0"/>
              <a:t>lukket 	</a:t>
            </a:r>
            <a:endParaRPr lang="nb-NO" dirty="0" smtClean="0"/>
          </a:p>
          <a:p>
            <a:pPr marL="0" indent="0">
              <a:buNone/>
            </a:pPr>
            <a:r>
              <a:rPr lang="nb-NO" i="1" dirty="0" smtClean="0">
                <a:solidFill>
                  <a:srgbClr val="FF0000"/>
                </a:solidFill>
              </a:rPr>
              <a:t>Universitetet </a:t>
            </a:r>
            <a:r>
              <a:rPr lang="nb-NO" i="1" dirty="0">
                <a:solidFill>
                  <a:srgbClr val="FF0000"/>
                </a:solidFill>
              </a:rPr>
              <a:t>i Sørøst-Norge </a:t>
            </a:r>
            <a:endParaRPr lang="nb-NO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Ganske </a:t>
            </a:r>
            <a:r>
              <a:rPr lang="nb-NO" dirty="0">
                <a:solidFill>
                  <a:srgbClr val="FF0000"/>
                </a:solidFill>
              </a:rPr>
              <a:t>lukket </a:t>
            </a:r>
            <a:r>
              <a:rPr lang="nb-NO" dirty="0"/>
              <a:t>	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 smtClean="0"/>
          </a:p>
          <a:p>
            <a:pPr marL="0" indent="0">
              <a:buNone/>
            </a:pPr>
            <a:r>
              <a:rPr lang="nb-NO" i="1" dirty="0" smtClean="0"/>
              <a:t>Universitetet i Stavanger </a:t>
            </a:r>
          </a:p>
          <a:p>
            <a:pPr marL="0" indent="0">
              <a:buNone/>
            </a:pPr>
            <a:r>
              <a:rPr lang="nb-NO" dirty="0" smtClean="0"/>
              <a:t>Ganske lukket 	</a:t>
            </a:r>
          </a:p>
          <a:p>
            <a:pPr marL="0" indent="0">
              <a:buNone/>
            </a:pPr>
            <a:r>
              <a:rPr lang="nb-NO" i="1" dirty="0" smtClean="0"/>
              <a:t>Universitetet i Bergen</a:t>
            </a:r>
          </a:p>
          <a:p>
            <a:pPr marL="0" indent="0">
              <a:buNone/>
            </a:pPr>
            <a:r>
              <a:rPr lang="nb-NO" dirty="0" smtClean="0"/>
              <a:t>Ganske åpent 	</a:t>
            </a:r>
          </a:p>
          <a:p>
            <a:pPr marL="0" indent="0">
              <a:buNone/>
            </a:pPr>
            <a:r>
              <a:rPr lang="nb-NO" i="1" dirty="0" smtClean="0"/>
              <a:t>Universitetet i Oslo 	</a:t>
            </a:r>
          </a:p>
          <a:p>
            <a:pPr marL="0" indent="0">
              <a:buNone/>
            </a:pPr>
            <a:r>
              <a:rPr lang="nb-NO" dirty="0" smtClean="0"/>
              <a:t>Ganske åpent 	</a:t>
            </a:r>
          </a:p>
          <a:p>
            <a:pPr marL="0" indent="0">
              <a:buNone/>
            </a:pPr>
            <a:r>
              <a:rPr lang="nb-NO" i="1" dirty="0" smtClean="0"/>
              <a:t>UiT Norges arktiske universitet </a:t>
            </a:r>
          </a:p>
          <a:p>
            <a:pPr marL="0" indent="0">
              <a:buNone/>
            </a:pPr>
            <a:r>
              <a:rPr lang="nb-NO" dirty="0" smtClean="0"/>
              <a:t>Svært åpent 	</a:t>
            </a:r>
          </a:p>
          <a:p>
            <a:pPr marL="0" indent="0">
              <a:buNone/>
            </a:pPr>
            <a:r>
              <a:rPr lang="nb-NO" i="1" dirty="0" smtClean="0"/>
              <a:t>Universitetet i Agder 	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7030A0"/>
                </a:solidFill>
              </a:rPr>
              <a:t>Svært åpent </a:t>
            </a:r>
            <a:r>
              <a:rPr lang="nb-NO" dirty="0" smtClean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89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87608" y="0"/>
            <a:ext cx="6978460" cy="1325563"/>
          </a:xfrm>
        </p:spPr>
        <p:txBody>
          <a:bodyPr>
            <a:normAutofit/>
          </a:bodyPr>
          <a:lstStyle/>
          <a:p>
            <a:r>
              <a:rPr lang="nb-NO" sz="2800" dirty="0" smtClean="0"/>
              <a:t>Kollegiale organ</a:t>
            </a:r>
            <a:br>
              <a:rPr lang="nb-NO" sz="2800" dirty="0" smtClean="0"/>
            </a:br>
            <a:r>
              <a:rPr lang="nb-NO" sz="2800" dirty="0" smtClean="0"/>
              <a:t>statlige universiteter</a:t>
            </a:r>
            <a:br>
              <a:rPr lang="nb-NO" sz="2800" dirty="0" smtClean="0"/>
            </a:br>
            <a:r>
              <a:rPr lang="nb-NO" sz="2800" dirty="0" smtClean="0"/>
              <a:t> 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215093" cy="4351338"/>
          </a:xfrm>
        </p:spPr>
        <p:txBody>
          <a:bodyPr>
            <a:normAutofit/>
          </a:bodyPr>
          <a:lstStyle/>
          <a:p>
            <a:r>
              <a:rPr lang="nb-NO" sz="1200" dirty="0" smtClean="0">
                <a:hlinkClick r:id="rId3"/>
              </a:rPr>
              <a:t>styringsform</a:t>
            </a:r>
            <a:endParaRPr lang="nb-NO" sz="1200" dirty="0" smtClean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66" y="-454463"/>
            <a:ext cx="6416549" cy="7545169"/>
          </a:xfrm>
        </p:spPr>
      </p:pic>
    </p:spTree>
    <p:extLst>
      <p:ext uri="{BB962C8B-B14F-4D97-AF65-F5344CB8AC3E}">
        <p14:creationId xmlns:p14="http://schemas.microsoft.com/office/powerpoint/2010/main" val="36091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DM nasjonalt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Guro Lind, leder Forskerforbundet:</a:t>
            </a:r>
          </a:p>
          <a:p>
            <a:r>
              <a:rPr lang="nb-NO" i="1" dirty="0" smtClean="0">
                <a:solidFill>
                  <a:schemeClr val="accent2"/>
                </a:solidFill>
              </a:rPr>
              <a:t>«Medbestemmelsesbarometeret viser </a:t>
            </a:r>
            <a:r>
              <a:rPr lang="nb-NO" i="1" dirty="0">
                <a:solidFill>
                  <a:schemeClr val="accent2"/>
                </a:solidFill>
              </a:rPr>
              <a:t>at fire av ti arbeidstakere mener arbeidslivet går i autoritær retning, </a:t>
            </a:r>
            <a:r>
              <a:rPr lang="nb-NO" i="1" dirty="0"/>
              <a:t>og at hele 53 prosent av de spurte i statlig sektor opplever </a:t>
            </a:r>
            <a:r>
              <a:rPr lang="nb-NO" i="1" dirty="0">
                <a:solidFill>
                  <a:schemeClr val="accent2"/>
                </a:solidFill>
              </a:rPr>
              <a:t>mer standardisering og kontroll</a:t>
            </a:r>
            <a:r>
              <a:rPr lang="nb-NO" i="1" dirty="0"/>
              <a:t>. Det betyr at vi har en jobb å gjøre for medbestemmelse og demokrati i </a:t>
            </a:r>
            <a:r>
              <a:rPr lang="nb-NO" i="1" dirty="0" smtClean="0"/>
              <a:t>arbeidslivet</a:t>
            </a:r>
            <a:r>
              <a:rPr lang="nb-NO" i="1" dirty="0"/>
              <a:t>.» </a:t>
            </a:r>
          </a:p>
          <a:p>
            <a:r>
              <a:rPr lang="nb-NO" sz="2200" i="1" dirty="0" smtClean="0">
                <a:hlinkClick r:id="rId3"/>
              </a:rPr>
              <a:t>Medbestemmelsesbarometeret</a:t>
            </a:r>
            <a:endParaRPr lang="nb-NO" sz="2200" i="1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48471"/>
            <a:ext cx="5181600" cy="3305645"/>
          </a:xfrm>
        </p:spPr>
      </p:pic>
    </p:spTree>
    <p:extLst>
      <p:ext uri="{BB962C8B-B14F-4D97-AF65-F5344CB8AC3E}">
        <p14:creationId xmlns:p14="http://schemas.microsoft.com/office/powerpoint/2010/main" val="35463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DM ved USN- vår 2020- grupper og fremdrift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b="1" dirty="0" err="1" smtClean="0"/>
              <a:t>Hovedstyringsgruppe</a:t>
            </a:r>
            <a:endParaRPr lang="nb-NO" b="1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Delprosjekt 1</a:t>
            </a:r>
          </a:p>
          <a:p>
            <a:pPr marL="0" indent="0">
              <a:buNone/>
            </a:pPr>
            <a:r>
              <a:rPr lang="nb-NO" b="1" dirty="0" smtClean="0"/>
              <a:t>Partssamarbeid </a:t>
            </a:r>
            <a:r>
              <a:rPr lang="nb-NO" b="1" dirty="0"/>
              <a:t>ved USN gjennom IDF- og ID-møter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Delprosjekt 2</a:t>
            </a:r>
          </a:p>
          <a:p>
            <a:pPr marL="0" indent="0">
              <a:buNone/>
            </a:pPr>
            <a:r>
              <a:rPr lang="nb-NO" b="1" dirty="0" smtClean="0"/>
              <a:t>Råd </a:t>
            </a:r>
            <a:r>
              <a:rPr lang="nb-NO" b="1" dirty="0"/>
              <a:t>og utvalg ved </a:t>
            </a:r>
            <a:r>
              <a:rPr lang="nb-NO" b="1" dirty="0" smtClean="0"/>
              <a:t>USN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Delprosjekt </a:t>
            </a:r>
            <a:r>
              <a:rPr lang="nb-NO" dirty="0" smtClean="0"/>
              <a:t>3</a:t>
            </a:r>
          </a:p>
          <a:p>
            <a:pPr marL="0" indent="0">
              <a:buNone/>
            </a:pPr>
            <a:r>
              <a:rPr lang="nb-NO" b="1" dirty="0" smtClean="0"/>
              <a:t>Medvirkning </a:t>
            </a:r>
            <a:r>
              <a:rPr lang="nb-NO" b="1" dirty="0"/>
              <a:t>i linje/kollegiale organ på fakultet og institutt</a:t>
            </a:r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19. </a:t>
            </a:r>
            <a:r>
              <a:rPr lang="nb-NO" dirty="0" smtClean="0"/>
              <a:t>12.2019: Hovedprosjektgruppen </a:t>
            </a:r>
            <a:r>
              <a:rPr lang="nb-NO" dirty="0"/>
              <a:t>statusmøte. </a:t>
            </a:r>
            <a:endParaRPr lang="nb-NO" dirty="0" smtClean="0"/>
          </a:p>
          <a:p>
            <a:r>
              <a:rPr lang="nb-NO" dirty="0" smtClean="0"/>
              <a:t>17.2.2020</a:t>
            </a:r>
            <a:r>
              <a:rPr lang="nb-NO" dirty="0"/>
              <a:t>: Delprosjektene </a:t>
            </a:r>
            <a:r>
              <a:rPr lang="nb-NO" dirty="0" smtClean="0"/>
              <a:t>- sluttrapporter. </a:t>
            </a:r>
          </a:p>
          <a:p>
            <a:r>
              <a:rPr lang="nb-NO" dirty="0" smtClean="0"/>
              <a:t>26.2.2020: </a:t>
            </a:r>
            <a:r>
              <a:rPr lang="nb-NO" dirty="0"/>
              <a:t>Hovedprosjektgruppen gjennomgår rapportene. </a:t>
            </a:r>
            <a:endParaRPr lang="nb-NO" dirty="0" smtClean="0"/>
          </a:p>
          <a:p>
            <a:r>
              <a:rPr lang="nb-NO" dirty="0" smtClean="0">
                <a:solidFill>
                  <a:srgbClr val="FF0000"/>
                </a:solidFill>
              </a:rPr>
              <a:t>28.2.2020: Info på intranett om fremdrift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13</a:t>
            </a:r>
            <a:r>
              <a:rPr lang="nb-NO" dirty="0">
                <a:solidFill>
                  <a:srgbClr val="FF0000"/>
                </a:solidFill>
              </a:rPr>
              <a:t>. </a:t>
            </a:r>
            <a:r>
              <a:rPr lang="nb-NO" dirty="0" smtClean="0">
                <a:solidFill>
                  <a:srgbClr val="FF0000"/>
                </a:solidFill>
              </a:rPr>
              <a:t>3.2020: </a:t>
            </a:r>
            <a:r>
              <a:rPr lang="nb-NO" dirty="0" err="1" smtClean="0">
                <a:solidFill>
                  <a:srgbClr val="FF0000"/>
                </a:solidFill>
              </a:rPr>
              <a:t>Hovedprosjektgr</a:t>
            </a:r>
            <a:r>
              <a:rPr lang="nb-NO" dirty="0" smtClean="0">
                <a:solidFill>
                  <a:srgbClr val="FF0000"/>
                </a:solidFill>
              </a:rPr>
              <a:t> - samlede </a:t>
            </a:r>
            <a:r>
              <a:rPr lang="nb-NO" dirty="0">
                <a:solidFill>
                  <a:srgbClr val="FF0000"/>
                </a:solidFill>
              </a:rPr>
              <a:t>konseptet </a:t>
            </a:r>
            <a:r>
              <a:rPr lang="nb-NO" dirty="0" smtClean="0">
                <a:solidFill>
                  <a:srgbClr val="FF0000"/>
                </a:solidFill>
              </a:rPr>
              <a:t>vurdert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1</a:t>
            </a:r>
            <a:r>
              <a:rPr lang="nb-NO" dirty="0">
                <a:solidFill>
                  <a:srgbClr val="FF0000"/>
                </a:solidFill>
              </a:rPr>
              <a:t>. </a:t>
            </a:r>
            <a:r>
              <a:rPr lang="nb-NO" dirty="0" smtClean="0">
                <a:solidFill>
                  <a:srgbClr val="FF0000"/>
                </a:solidFill>
              </a:rPr>
              <a:t>4.2020: </a:t>
            </a:r>
            <a:r>
              <a:rPr lang="nb-NO" dirty="0" err="1" smtClean="0">
                <a:solidFill>
                  <a:srgbClr val="FF0000"/>
                </a:solidFill>
              </a:rPr>
              <a:t>Hovedprosjektgr</a:t>
            </a:r>
            <a:r>
              <a:rPr lang="nb-NO" dirty="0" smtClean="0">
                <a:solidFill>
                  <a:srgbClr val="FF0000"/>
                </a:solidFill>
              </a:rPr>
              <a:t> - sluttrapport </a:t>
            </a:r>
            <a:r>
              <a:rPr lang="nb-NO" dirty="0">
                <a:solidFill>
                  <a:srgbClr val="FF0000"/>
                </a:solidFill>
              </a:rPr>
              <a:t>til rektor.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1.4.-11.6.2020: Høringsprosess </a:t>
            </a:r>
            <a:r>
              <a:rPr lang="nb-NO" dirty="0">
                <a:solidFill>
                  <a:srgbClr val="FF0000"/>
                </a:solidFill>
              </a:rPr>
              <a:t>i organisasjonen</a:t>
            </a:r>
            <a:r>
              <a:rPr lang="nb-NO" dirty="0" smtClean="0">
                <a:solidFill>
                  <a:srgbClr val="FF0000"/>
                </a:solidFill>
              </a:rPr>
              <a:t>. IDF mm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11.6.2020: Styret behandler saken</a:t>
            </a: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05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Rapport 1: Sammendrag og anbefalinger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Resultat kartlegging (HTV og ledelse):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USN ivaretar, i all hovedsak,  </a:t>
            </a:r>
            <a:r>
              <a:rPr lang="nb-NO" dirty="0"/>
              <a:t>medbestemmelse i tråd med Hovedavtalen i Staten.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Tilbakemeldinger:   fungerer ikke </a:t>
            </a:r>
            <a:r>
              <a:rPr lang="nb-NO" dirty="0"/>
              <a:t>godt </a:t>
            </a:r>
            <a:r>
              <a:rPr lang="nb-NO" dirty="0" smtClean="0"/>
              <a:t>nok</a:t>
            </a:r>
            <a:r>
              <a:rPr lang="nb-NO" dirty="0"/>
              <a:t>	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Forbedringspotensial</a:t>
            </a:r>
            <a:r>
              <a:rPr lang="nb-NO" dirty="0"/>
              <a:t>:  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Informasjon </a:t>
            </a:r>
            <a:r>
              <a:rPr lang="nb-NO" dirty="0"/>
              <a:t>tidlig nok i prosesser (sentralt for reell innflytelse)</a:t>
            </a:r>
          </a:p>
          <a:p>
            <a:pPr marL="0" lvl="0" indent="0">
              <a:buNone/>
            </a:pPr>
            <a:r>
              <a:rPr lang="nb-NO" dirty="0">
                <a:solidFill>
                  <a:srgbClr val="FF0000"/>
                </a:solidFill>
              </a:rPr>
              <a:t>Tid til forberedelse </a:t>
            </a:r>
            <a:r>
              <a:rPr lang="nb-NO" dirty="0"/>
              <a:t>(sentralt for reell innflytelse)</a:t>
            </a:r>
          </a:p>
          <a:p>
            <a:pPr marL="0" lvl="0" indent="0">
              <a:buNone/>
            </a:pPr>
            <a:r>
              <a:rPr lang="nb-NO" dirty="0">
                <a:solidFill>
                  <a:srgbClr val="FF0000"/>
                </a:solidFill>
              </a:rPr>
              <a:t>Informasjonsflyt</a:t>
            </a:r>
            <a:r>
              <a:rPr lang="nb-NO" dirty="0"/>
              <a:t> internt i fakultetet, mellom partene og til alle ansatte</a:t>
            </a:r>
          </a:p>
          <a:p>
            <a:pPr marL="0" lvl="0" indent="0">
              <a:buNone/>
            </a:pPr>
            <a:r>
              <a:rPr lang="nb-NO" dirty="0">
                <a:solidFill>
                  <a:srgbClr val="FF0000"/>
                </a:solidFill>
              </a:rPr>
              <a:t>Kompetanse og samordning</a:t>
            </a:r>
            <a:r>
              <a:rPr lang="nb-NO" dirty="0"/>
              <a:t> på tvers av enheter og nivå</a:t>
            </a:r>
          </a:p>
        </p:txBody>
      </p:sp>
    </p:spTree>
    <p:extLst>
      <p:ext uri="{BB962C8B-B14F-4D97-AF65-F5344CB8AC3E}">
        <p14:creationId xmlns:p14="http://schemas.microsoft.com/office/powerpoint/2010/main" val="14152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Rapport </a:t>
            </a:r>
            <a:r>
              <a:rPr lang="nb-NO" b="1" dirty="0" smtClean="0"/>
              <a:t>2: </a:t>
            </a:r>
            <a:r>
              <a:rPr lang="nb-NO" b="1" dirty="0"/>
              <a:t>Sammendrag og </a:t>
            </a:r>
            <a:r>
              <a:rPr lang="nb-NO" b="1" dirty="0" smtClean="0"/>
              <a:t>anbefalinger</a:t>
            </a:r>
            <a:br>
              <a:rPr lang="nb-NO" b="1" dirty="0" smtClean="0"/>
            </a:br>
            <a:r>
              <a:rPr lang="nb-NO" sz="1800" b="1" dirty="0" smtClean="0"/>
              <a:t>(15 + ad hoc)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nb-NO" sz="9600" b="1" dirty="0" smtClean="0"/>
              <a:t>1. Struktur </a:t>
            </a:r>
            <a:r>
              <a:rPr lang="nb-NO" sz="9600" b="1" dirty="0"/>
              <a:t>på institusjonsnivå</a:t>
            </a:r>
            <a:r>
              <a:rPr lang="nb-NO" sz="9600" dirty="0"/>
              <a:t/>
            </a:r>
            <a:br>
              <a:rPr lang="nb-NO" sz="9600" dirty="0"/>
            </a:br>
            <a:r>
              <a:rPr lang="nb-NO" sz="9600" dirty="0" smtClean="0"/>
              <a:t>beholde </a:t>
            </a:r>
            <a:r>
              <a:rPr lang="nb-NO" sz="9600" dirty="0"/>
              <a:t>nåværende struktur for råd, utvalg og </a:t>
            </a:r>
            <a:r>
              <a:rPr lang="nb-NO" sz="9600" dirty="0" smtClean="0"/>
              <a:t>nemnder</a:t>
            </a:r>
          </a:p>
          <a:p>
            <a:pPr marL="0" indent="0" fontAlgn="base">
              <a:buNone/>
            </a:pPr>
            <a:endParaRPr lang="nb-NO" sz="9600" b="1" dirty="0" smtClean="0"/>
          </a:p>
          <a:p>
            <a:pPr marL="0" indent="0" fontAlgn="base">
              <a:buNone/>
            </a:pPr>
            <a:r>
              <a:rPr lang="nb-NO" sz="9600" b="1" dirty="0" smtClean="0"/>
              <a:t>2</a:t>
            </a:r>
            <a:r>
              <a:rPr lang="nb-NO" sz="9600" b="1" dirty="0"/>
              <a:t>. Nominasjon og </a:t>
            </a:r>
            <a:r>
              <a:rPr lang="nb-NO" sz="9600" b="1" dirty="0" smtClean="0"/>
              <a:t>oppnevning</a:t>
            </a:r>
          </a:p>
          <a:p>
            <a:pPr marL="0" indent="0" fontAlgn="base">
              <a:buNone/>
            </a:pPr>
            <a:r>
              <a:rPr lang="nb-NO" sz="9600" dirty="0" smtClean="0"/>
              <a:t>åpne nominasjonsprosesser</a:t>
            </a:r>
          </a:p>
          <a:p>
            <a:pPr marL="0" indent="0" fontAlgn="base">
              <a:buNone/>
            </a:pPr>
            <a:endParaRPr lang="nb-NO" sz="9600" b="1" dirty="0" smtClean="0"/>
          </a:p>
          <a:p>
            <a:pPr marL="0" indent="0" fontAlgn="base">
              <a:buNone/>
            </a:pPr>
            <a:r>
              <a:rPr lang="nb-NO" sz="9600" b="1" dirty="0" smtClean="0"/>
              <a:t>3</a:t>
            </a:r>
            <a:r>
              <a:rPr lang="nb-NO" sz="9600" b="1" dirty="0"/>
              <a:t>. Informasjon på nett </a:t>
            </a:r>
            <a:endParaRPr lang="nb-NO" sz="9600" dirty="0"/>
          </a:p>
          <a:p>
            <a:pPr marL="0" indent="0" fontAlgn="base">
              <a:buNone/>
            </a:pPr>
            <a:r>
              <a:rPr lang="nb-NO" sz="9600" dirty="0" smtClean="0"/>
              <a:t>informasjon </a:t>
            </a:r>
            <a:r>
              <a:rPr lang="nb-NO" sz="9600" dirty="0"/>
              <a:t>om </a:t>
            </a:r>
            <a:r>
              <a:rPr lang="nb-NO" sz="9600" dirty="0" smtClean="0"/>
              <a:t>råd/utvalg/nemnder </a:t>
            </a:r>
            <a:r>
              <a:rPr lang="nb-NO" sz="9600" dirty="0"/>
              <a:t>på </a:t>
            </a:r>
            <a:r>
              <a:rPr lang="nb-NO" sz="9600" dirty="0" smtClean="0"/>
              <a:t>intranett/internett -</a:t>
            </a:r>
            <a:r>
              <a:rPr lang="nb-NO" sz="9600" dirty="0"/>
              <a:t> </a:t>
            </a:r>
            <a:r>
              <a:rPr lang="nb-NO" sz="9600" dirty="0" smtClean="0"/>
              <a:t>forbedres</a:t>
            </a:r>
            <a:r>
              <a:rPr lang="nb-NO" sz="6400" dirty="0"/>
              <a:t/>
            </a:r>
            <a:br>
              <a:rPr lang="nb-NO" sz="6400" dirty="0"/>
            </a:br>
            <a:endParaRPr lang="nb-NO" sz="6400" dirty="0" smtClean="0"/>
          </a:p>
          <a:p>
            <a:pPr marL="0" indent="0" fontAlgn="base">
              <a:buNone/>
            </a:pPr>
            <a:r>
              <a:rPr lang="nb-NO" sz="6400" dirty="0"/>
              <a:t/>
            </a:r>
            <a:br>
              <a:rPr lang="nb-NO" sz="6400" dirty="0"/>
            </a:br>
            <a:r>
              <a:rPr lang="nb-NO" sz="6400" dirty="0"/>
              <a:t> </a:t>
            </a:r>
          </a:p>
          <a:p>
            <a:pPr marL="0" indent="0" fontAlgn="base">
              <a:buNone/>
            </a:pPr>
            <a:r>
              <a:rPr lang="nb-NO" sz="6400" dirty="0"/>
              <a:t> </a:t>
            </a:r>
          </a:p>
          <a:p>
            <a:pPr marL="0" indent="0" fontAlgn="base">
              <a:buNone/>
            </a:pPr>
            <a:r>
              <a:rPr lang="nb-NO" sz="6400" dirty="0"/>
              <a:t> </a:t>
            </a:r>
          </a:p>
          <a:p>
            <a:pPr marL="0" indent="0">
              <a:buNone/>
            </a:pPr>
            <a:r>
              <a:rPr lang="nb-NO" sz="6400" dirty="0"/>
              <a:t> </a:t>
            </a:r>
          </a:p>
          <a:p>
            <a:pPr marL="0" indent="0">
              <a:buNone/>
            </a:pPr>
            <a:r>
              <a:rPr lang="nb-NO" sz="6400" dirty="0"/>
              <a:t> 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nb-NO" sz="8000" b="1" dirty="0"/>
              <a:t>4. Standardisering/felles maler </a:t>
            </a:r>
            <a:endParaRPr lang="nb-NO" sz="8000" dirty="0"/>
          </a:p>
          <a:p>
            <a:pPr marL="0" lvl="0" indent="0" fontAlgn="base">
              <a:buNone/>
            </a:pPr>
            <a:r>
              <a:rPr lang="nb-NO" sz="8000" dirty="0" smtClean="0"/>
              <a:t>felles rutiner for utvalgenes mandat</a:t>
            </a:r>
            <a:r>
              <a:rPr lang="nb-NO" sz="8000" dirty="0"/>
              <a:t> </a:t>
            </a:r>
          </a:p>
          <a:p>
            <a:pPr marL="0" indent="0" fontAlgn="base">
              <a:buNone/>
            </a:pPr>
            <a:r>
              <a:rPr lang="nb-NO" sz="8000" b="1" dirty="0" smtClean="0"/>
              <a:t>5</a:t>
            </a:r>
            <a:r>
              <a:rPr lang="nb-NO" sz="8000" b="1" dirty="0"/>
              <a:t>. Sekretariatsfunksjonene</a:t>
            </a:r>
            <a:endParaRPr lang="nb-NO" sz="8000" dirty="0"/>
          </a:p>
          <a:p>
            <a:pPr marL="0" indent="0" fontAlgn="base">
              <a:buNone/>
            </a:pPr>
            <a:r>
              <a:rPr lang="nb-NO" sz="8000" dirty="0" smtClean="0"/>
              <a:t>Gjennomføre og harmonisere </a:t>
            </a:r>
            <a:r>
              <a:rPr lang="nb-NO" sz="8000" dirty="0"/>
              <a:t>arbeidet i </a:t>
            </a:r>
            <a:r>
              <a:rPr lang="nb-NO" sz="8000" dirty="0" smtClean="0"/>
              <a:t>sekretariatene</a:t>
            </a:r>
            <a:endParaRPr lang="nb-NO" sz="8000" dirty="0"/>
          </a:p>
          <a:p>
            <a:pPr marL="0" indent="0" fontAlgn="base">
              <a:buNone/>
            </a:pPr>
            <a:r>
              <a:rPr lang="nb-NO" sz="8000" b="1" dirty="0" smtClean="0"/>
              <a:t>6</a:t>
            </a:r>
            <a:r>
              <a:rPr lang="nb-NO" sz="8000" b="1" dirty="0"/>
              <a:t>. Høringer</a:t>
            </a:r>
            <a:r>
              <a:rPr lang="nb-NO" sz="8000" dirty="0"/>
              <a:t/>
            </a:r>
            <a:br>
              <a:rPr lang="nb-NO" sz="8000" dirty="0"/>
            </a:br>
            <a:r>
              <a:rPr lang="nb-NO" sz="8000" dirty="0" smtClean="0"/>
              <a:t>igangsette bruk </a:t>
            </a:r>
            <a:r>
              <a:rPr lang="nb-NO" sz="8000" dirty="0"/>
              <a:t>av interne høringer </a:t>
            </a:r>
            <a:r>
              <a:rPr lang="nb-NO" sz="8000" dirty="0" err="1" smtClean="0"/>
              <a:t>mht</a:t>
            </a:r>
            <a:r>
              <a:rPr lang="nb-NO" sz="8000" dirty="0" smtClean="0"/>
              <a:t> medbestemmelse </a:t>
            </a:r>
            <a:r>
              <a:rPr lang="nb-NO" sz="8000" dirty="0"/>
              <a:t> </a:t>
            </a:r>
          </a:p>
          <a:p>
            <a:pPr marL="0" lvl="0" indent="0" fontAlgn="base">
              <a:buNone/>
            </a:pPr>
            <a:r>
              <a:rPr lang="nb-NO" sz="8000" dirty="0"/>
              <a:t> </a:t>
            </a:r>
          </a:p>
          <a:p>
            <a:pPr marL="0" indent="0" fontAlgn="base">
              <a:buNone/>
            </a:pPr>
            <a:r>
              <a:rPr lang="nb-NO" sz="8000" b="1" dirty="0"/>
              <a:t>7. Tidsaspektet</a:t>
            </a:r>
            <a:r>
              <a:rPr lang="nb-NO" sz="8000" dirty="0"/>
              <a:t/>
            </a:r>
            <a:br>
              <a:rPr lang="nb-NO" sz="8000" dirty="0"/>
            </a:br>
            <a:r>
              <a:rPr lang="nb-NO" sz="8000" dirty="0" smtClean="0"/>
              <a:t>planlegges og gjennomføre </a:t>
            </a:r>
            <a:r>
              <a:rPr lang="nb-NO" sz="8000" dirty="0"/>
              <a:t>beslutningsprosesser knyttet til </a:t>
            </a:r>
            <a:r>
              <a:rPr lang="nb-NO" sz="8000" dirty="0" smtClean="0"/>
              <a:t>reell demokrati </a:t>
            </a:r>
            <a:r>
              <a:rPr lang="nb-NO" sz="8000" dirty="0"/>
              <a:t>og medbestemmelse 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33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756</Words>
  <Application>Microsoft Office PowerPoint</Application>
  <PresentationFormat>Widescreen</PresentationFormat>
  <Paragraphs>151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   </vt:lpstr>
      <vt:lpstr>USN - unikt universitet  </vt:lpstr>
      <vt:lpstr>4 former for medbestemmelse</vt:lpstr>
      <vt:lpstr>  Nåsituasjonen for beslutningsprosessene og kollegiale organ?   Tillitsvalgtes oppfatning 2018 av åpenhet rundt beslutningsprosessene  -  nivå 1  </vt:lpstr>
      <vt:lpstr>Kollegiale organ statlige universiteter  </vt:lpstr>
      <vt:lpstr>Om DM nasjonalt</vt:lpstr>
      <vt:lpstr>DM ved USN- vår 2020- grupper og fremdrift</vt:lpstr>
      <vt:lpstr>Rapport 1: Sammendrag og anbefalinger</vt:lpstr>
      <vt:lpstr>Rapport 2: Sammendrag og anbefalinger (15 + ad hoc)</vt:lpstr>
      <vt:lpstr>Rapport 3: Sammendrag og anbefalinger</vt:lpstr>
      <vt:lpstr>Rapport 3:Tiltak</vt:lpstr>
      <vt:lpstr>Utfordringer: </vt:lpstr>
      <vt:lpstr>Veien videre i Forskerforbundet</vt:lpstr>
      <vt:lpstr>Veien fram for å oppnå visjonen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Forventinger til DM ved USN 15.11.2019</dc:title>
  <dc:creator>Berit Bratholm</dc:creator>
  <cp:lastModifiedBy>Sigurd Hareide</cp:lastModifiedBy>
  <cp:revision>32</cp:revision>
  <cp:lastPrinted>2020-03-04T10:25:25Z</cp:lastPrinted>
  <dcterms:created xsi:type="dcterms:W3CDTF">2019-11-14T09:42:45Z</dcterms:created>
  <dcterms:modified xsi:type="dcterms:W3CDTF">2020-03-29T19:11:27Z</dcterms:modified>
</cp:coreProperties>
</file>